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20"/>
  </p:notesMasterIdLst>
  <p:sldIdLst>
    <p:sldId id="385" r:id="rId2"/>
    <p:sldId id="399" r:id="rId3"/>
    <p:sldId id="406" r:id="rId4"/>
    <p:sldId id="388" r:id="rId5"/>
    <p:sldId id="396" r:id="rId6"/>
    <p:sldId id="389" r:id="rId7"/>
    <p:sldId id="391" r:id="rId8"/>
    <p:sldId id="390" r:id="rId9"/>
    <p:sldId id="404" r:id="rId10"/>
    <p:sldId id="408" r:id="rId11"/>
    <p:sldId id="401" r:id="rId12"/>
    <p:sldId id="403" r:id="rId13"/>
    <p:sldId id="402" r:id="rId14"/>
    <p:sldId id="393" r:id="rId15"/>
    <p:sldId id="394" r:id="rId16"/>
    <p:sldId id="395" r:id="rId17"/>
    <p:sldId id="407" r:id="rId18"/>
    <p:sldId id="40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6844" autoAdjust="0"/>
    <p:restoredTop sz="94660"/>
  </p:normalViewPr>
  <p:slideViewPr>
    <p:cSldViewPr snapToGrid="0">
      <p:cViewPr varScale="1">
        <p:scale>
          <a:sx n="47" d="100"/>
          <a:sy n="47" d="100"/>
        </p:scale>
        <p:origin x="-1200" y="-7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F51274-D790-4744-940F-CE10FDE053D1}" type="datetimeFigureOut">
              <a:rPr lang="en-IN" smtClean="0"/>
              <a:pPr/>
              <a:t>14-10-2025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D63CC0-3332-4BCA-BDDF-8621046FE2F6}" type="slidenum">
              <a:rPr lang="en-IN" smtClean="0"/>
              <a:pPr/>
              <a:t>‹#›</a:t>
            </a:fld>
            <a:endParaRPr lang="en-IN"/>
          </a:p>
        </p:txBody>
      </p:sp>
    </p:spTree>
    <p:extLst>
      <p:ext uri="{BB962C8B-B14F-4D97-AF65-F5344CB8AC3E}">
        <p14:creationId xmlns:p14="http://schemas.microsoft.com/office/powerpoint/2010/main" xmlns="" val="512178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2D63CC0-3332-4BCA-BDDF-8621046FE2F6}" type="slidenum">
              <a:rPr lang="en-IN" smtClean="0"/>
              <a:pPr/>
              <a:t>9</a:t>
            </a:fld>
            <a:endParaRPr lang="en-IN"/>
          </a:p>
        </p:txBody>
      </p:sp>
    </p:spTree>
    <p:extLst>
      <p:ext uri="{BB962C8B-B14F-4D97-AF65-F5344CB8AC3E}">
        <p14:creationId xmlns:p14="http://schemas.microsoft.com/office/powerpoint/2010/main" xmlns="" val="3265133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E1E3F49-9C44-47DE-ACF4-54591C75A0C5}" type="datetimeFigureOut">
              <a:rPr lang="en-IN" smtClean="0"/>
              <a:pPr/>
              <a:t>14-10-2025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F9B131-B44C-400C-930B-D25F793DDD9D}" type="slidenum">
              <a:rPr lang="en-IN" smtClean="0"/>
              <a:pPr/>
              <a:t>‹#›</a:t>
            </a:fld>
            <a:endParaRPr lang="en-IN"/>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83147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1E3F49-9C44-47DE-ACF4-54591C75A0C5}" type="datetimeFigureOut">
              <a:rPr lang="en-IN" smtClean="0"/>
              <a:pPr/>
              <a:t>14-10-2025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F9B131-B44C-400C-930B-D25F793DDD9D}" type="slidenum">
              <a:rPr lang="en-IN" smtClean="0"/>
              <a:pPr/>
              <a:t>‹#›</a:t>
            </a:fld>
            <a:endParaRPr lang="en-IN"/>
          </a:p>
        </p:txBody>
      </p:sp>
    </p:spTree>
    <p:extLst>
      <p:ext uri="{BB962C8B-B14F-4D97-AF65-F5344CB8AC3E}">
        <p14:creationId xmlns:p14="http://schemas.microsoft.com/office/powerpoint/2010/main" xmlns="" val="558839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1E3F49-9C44-47DE-ACF4-54591C75A0C5}" type="datetimeFigureOut">
              <a:rPr lang="en-IN" smtClean="0"/>
              <a:pPr/>
              <a:t>14-10-2025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F9B131-B44C-400C-930B-D25F793DDD9D}" type="slidenum">
              <a:rPr lang="en-IN" smtClean="0"/>
              <a:pPr/>
              <a:t>‹#›</a:t>
            </a:fld>
            <a:endParaRPr lang="en-IN"/>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1868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48056" y="2551176"/>
            <a:ext cx="9922447" cy="914400"/>
          </a:xfrm>
        </p:spPr>
        <p:txBody>
          <a:bodyPr/>
          <a:lstStyle>
            <a:lvl1pPr>
              <a:defRPr sz="5400" b="0">
                <a:solidFill>
                  <a:schemeClr val="tx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xmlns="" id="{B107D0E1-EAED-8E08-24BA-8F930364BA96}"/>
              </a:ext>
            </a:extLst>
          </p:cNvPr>
          <p:cNvSpPr>
            <a:spLocks noGrp="1"/>
          </p:cNvSpPr>
          <p:nvPr>
            <p:ph type="body" sz="quarter" idx="10"/>
          </p:nvPr>
        </p:nvSpPr>
        <p:spPr>
          <a:xfrm>
            <a:off x="448056" y="3575304"/>
            <a:ext cx="9921943" cy="862012"/>
          </a:xfrm>
        </p:spPr>
        <p:txBody>
          <a:bodyPr>
            <a:normAutofit/>
          </a:bodyPr>
          <a:lstStyle>
            <a:lvl1pPr>
              <a:defRPr sz="2400">
                <a:solidFill>
                  <a:schemeClr val="accent2"/>
                </a:solidFill>
              </a:defRPr>
            </a:lvl1pPr>
          </a:lstStyle>
          <a:p>
            <a:pPr lvl="0"/>
            <a:r>
              <a:rPr lang="en-US" dirty="0"/>
              <a:t>Click to edit Master text styles</a:t>
            </a:r>
          </a:p>
        </p:txBody>
      </p:sp>
      <p:pic>
        <p:nvPicPr>
          <p:cNvPr id="6" name="Picture 5" descr="Graphical user interface&#10;&#10;Description automatically generated">
            <a:extLst>
              <a:ext uri="{FF2B5EF4-FFF2-40B4-BE49-F238E27FC236}">
                <a16:creationId xmlns:a16="http://schemas.microsoft.com/office/drawing/2014/main" xmlns="" id="{976CD4A8-8154-0AA2-A2AB-9AD82CD7406C}"/>
              </a:ext>
            </a:extLst>
          </p:cNvPr>
          <p:cNvPicPr>
            <a:picLocks noChangeAspect="1"/>
          </p:cNvPicPr>
          <p:nvPr userDrawn="1"/>
        </p:nvPicPr>
        <p:blipFill>
          <a:blip r:embed="rId2" cstate="print"/>
          <a:stretch>
            <a:fillRect/>
          </a:stretch>
        </p:blipFill>
        <p:spPr>
          <a:xfrm>
            <a:off x="249483" y="128907"/>
            <a:ext cx="2369315" cy="867807"/>
          </a:xfrm>
          <a:prstGeom prst="rect">
            <a:avLst/>
          </a:prstGeom>
        </p:spPr>
      </p:pic>
    </p:spTree>
    <p:extLst>
      <p:ext uri="{BB962C8B-B14F-4D97-AF65-F5344CB8AC3E}">
        <p14:creationId xmlns:p14="http://schemas.microsoft.com/office/powerpoint/2010/main" xmlns="" val="2014569891"/>
      </p:ext>
    </p:extLst>
  </p:cSld>
  <p:clrMapOvr>
    <a:masterClrMapping/>
  </p:clrMapOvr>
  <p:extLst>
    <p:ext uri="{DCECCB84-F9BA-43D5-87BE-67443E8EF086}">
      <p15:sldGuideLst xmlns:p15="http://schemas.microsoft.com/office/powerpoint/2012/main" xmlns="">
        <p15:guide id="1"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1E3F49-9C44-47DE-ACF4-54591C75A0C5}" type="datetimeFigureOut">
              <a:rPr lang="en-IN" smtClean="0"/>
              <a:pPr/>
              <a:t>14-10-2025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F9B131-B44C-400C-930B-D25F793DDD9D}" type="slidenum">
              <a:rPr lang="en-IN" smtClean="0"/>
              <a:pPr/>
              <a:t>‹#›</a:t>
            </a:fld>
            <a:endParaRPr lang="en-IN"/>
          </a:p>
        </p:txBody>
      </p:sp>
    </p:spTree>
    <p:extLst>
      <p:ext uri="{BB962C8B-B14F-4D97-AF65-F5344CB8AC3E}">
        <p14:creationId xmlns:p14="http://schemas.microsoft.com/office/powerpoint/2010/main" xmlns="" val="4145789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1E3F49-9C44-47DE-ACF4-54591C75A0C5}" type="datetimeFigureOut">
              <a:rPr lang="en-IN" smtClean="0"/>
              <a:pPr/>
              <a:t>14-10-2025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6F9B131-B44C-400C-930B-D25F793DDD9D}" type="slidenum">
              <a:rPr lang="en-IN" smtClean="0"/>
              <a:pPr/>
              <a:t>‹#›</a:t>
            </a:fld>
            <a:endParaRPr lang="en-IN"/>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76278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1E3F49-9C44-47DE-ACF4-54591C75A0C5}" type="datetimeFigureOut">
              <a:rPr lang="en-IN" smtClean="0"/>
              <a:pPr/>
              <a:t>14-10-2025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F9B131-B44C-400C-930B-D25F793DDD9D}" type="slidenum">
              <a:rPr lang="en-IN" smtClean="0"/>
              <a:pPr/>
              <a:t>‹#›</a:t>
            </a:fld>
            <a:endParaRPr lang="en-IN"/>
          </a:p>
        </p:txBody>
      </p:sp>
    </p:spTree>
    <p:extLst>
      <p:ext uri="{BB962C8B-B14F-4D97-AF65-F5344CB8AC3E}">
        <p14:creationId xmlns:p14="http://schemas.microsoft.com/office/powerpoint/2010/main" xmlns="" val="472603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1E3F49-9C44-47DE-ACF4-54591C75A0C5}" type="datetimeFigureOut">
              <a:rPr lang="en-IN" smtClean="0"/>
              <a:pPr/>
              <a:t>14-10-2025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6F9B131-B44C-400C-930B-D25F793DDD9D}" type="slidenum">
              <a:rPr lang="en-IN" smtClean="0"/>
              <a:pPr/>
              <a:t>‹#›</a:t>
            </a:fld>
            <a:endParaRPr lang="en-IN"/>
          </a:p>
        </p:txBody>
      </p:sp>
    </p:spTree>
    <p:extLst>
      <p:ext uri="{BB962C8B-B14F-4D97-AF65-F5344CB8AC3E}">
        <p14:creationId xmlns:p14="http://schemas.microsoft.com/office/powerpoint/2010/main" xmlns="" val="1644132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1E3F49-9C44-47DE-ACF4-54591C75A0C5}" type="datetimeFigureOut">
              <a:rPr lang="en-IN" smtClean="0"/>
              <a:pPr/>
              <a:t>14-10-2025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6F9B131-B44C-400C-930B-D25F793DDD9D}" type="slidenum">
              <a:rPr lang="en-IN" smtClean="0"/>
              <a:pPr/>
              <a:t>‹#›</a:t>
            </a:fld>
            <a:endParaRPr lang="en-IN"/>
          </a:p>
        </p:txBody>
      </p:sp>
    </p:spTree>
    <p:extLst>
      <p:ext uri="{BB962C8B-B14F-4D97-AF65-F5344CB8AC3E}">
        <p14:creationId xmlns:p14="http://schemas.microsoft.com/office/powerpoint/2010/main" xmlns="" val="404951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E3F49-9C44-47DE-ACF4-54591C75A0C5}" type="datetimeFigureOut">
              <a:rPr lang="en-IN" smtClean="0"/>
              <a:pPr/>
              <a:t>14-10-2025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6F9B131-B44C-400C-930B-D25F793DDD9D}" type="slidenum">
              <a:rPr lang="en-IN" smtClean="0"/>
              <a:pPr/>
              <a:t>‹#›</a:t>
            </a:fld>
            <a:endParaRPr lang="en-IN"/>
          </a:p>
        </p:txBody>
      </p:sp>
    </p:spTree>
    <p:extLst>
      <p:ext uri="{BB962C8B-B14F-4D97-AF65-F5344CB8AC3E}">
        <p14:creationId xmlns:p14="http://schemas.microsoft.com/office/powerpoint/2010/main" xmlns="" val="2841785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1E3F49-9C44-47DE-ACF4-54591C75A0C5}" type="datetimeFigureOut">
              <a:rPr lang="en-IN" smtClean="0"/>
              <a:pPr/>
              <a:t>14-10-2025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F9B131-B44C-400C-930B-D25F793DDD9D}" type="slidenum">
              <a:rPr lang="en-IN" smtClean="0"/>
              <a:pPr/>
              <a:t>‹#›</a:t>
            </a:fld>
            <a:endParaRPr lang="en-IN"/>
          </a:p>
        </p:txBody>
      </p:sp>
    </p:spTree>
    <p:extLst>
      <p:ext uri="{BB962C8B-B14F-4D97-AF65-F5344CB8AC3E}">
        <p14:creationId xmlns:p14="http://schemas.microsoft.com/office/powerpoint/2010/main" xmlns="" val="3011104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1E3F49-9C44-47DE-ACF4-54591C75A0C5}" type="datetimeFigureOut">
              <a:rPr lang="en-IN" smtClean="0"/>
              <a:pPr/>
              <a:t>14-10-2025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6F9B131-B44C-400C-930B-D25F793DDD9D}" type="slidenum">
              <a:rPr lang="en-IN" smtClean="0"/>
              <a:pPr/>
              <a:t>‹#›</a:t>
            </a:fld>
            <a:endParaRPr lang="en-IN"/>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06138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65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E1E3F49-9C44-47DE-ACF4-54591C75A0C5}" type="datetimeFigureOut">
              <a:rPr lang="en-IN" smtClean="0"/>
              <a:pPr/>
              <a:t>14-10-2025</a:t>
            </a:fld>
            <a:endParaRPr lang="en-IN"/>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IN"/>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6F9B131-B44C-400C-930B-D25F793DDD9D}" type="slidenum">
              <a:rPr lang="en-IN" smtClean="0"/>
              <a:pPr/>
              <a:t>‹#›</a:t>
            </a:fld>
            <a:endParaRPr lang="en-IN"/>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5969456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hyperlink" Target="https://drive.google.com/file/d/1HAoK3AFZ0vUN7xuWXnfTNEnW0T29wGgb/view" TargetMode="Externa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hyperlink" Target="https://drive.google.com/file/d/1mwhxAIQoPqSnmCxbZWEAODUFxaAAEF5/view" TargetMode="External"/><Relationship Id="rId5" Type="http://schemas.openxmlformats.org/officeDocument/2006/relationships/hyperlink" Target="https://drive.google.com/file/d/1x10kYEPe6MsYhcAR6vYVt6vAYMpRR7hu/view?usp=drive_link" TargetMode="External"/><Relationship Id="rId4" Type="http://schemas.openxmlformats.org/officeDocument/2006/relationships/hyperlink" Target="https://drive.google.com/file/d/1WizI3gSQ5Ko5RCxnkw8IhIIbIdmmVDqd/view?usp=drive_link"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D66E636-D1D5-3AAC-5CD5-A2F5C585CB49}"/>
              </a:ext>
            </a:extLst>
          </p:cNvPr>
          <p:cNvSpPr>
            <a:spLocks noGrp="1"/>
          </p:cNvSpPr>
          <p:nvPr>
            <p:ph type="title"/>
          </p:nvPr>
        </p:nvSpPr>
        <p:spPr>
          <a:xfrm>
            <a:off x="1" y="4456950"/>
            <a:ext cx="12192000" cy="1447585"/>
          </a:xfrm>
        </p:spPr>
        <p:txBody>
          <a:bodyPr>
            <a:noAutofit/>
          </a:bodyPr>
          <a:lstStyle/>
          <a:p>
            <a:pPr algn="ctr"/>
            <a:r>
              <a:rPr lang="en-GB" sz="4400" b="1" dirty="0">
                <a:solidFill>
                  <a:schemeClr val="accent1"/>
                </a:solidFill>
                <a:latin typeface="Algerian" panose="04020705040A02060702" pitchFamily="82" charset="0"/>
              </a:rPr>
              <a:t>Malaviya Mission Teacher Training Programme (MMTTP)</a:t>
            </a:r>
            <a:endParaRPr lang="en-US" sz="4400" b="1" dirty="0">
              <a:solidFill>
                <a:schemeClr val="accent1"/>
              </a:solidFill>
              <a:latin typeface="Algerian" panose="04020705040A02060702" pitchFamily="82" charset="0"/>
            </a:endParaRPr>
          </a:p>
        </p:txBody>
      </p:sp>
      <p:sp>
        <p:nvSpPr>
          <p:cNvPr id="2" name="Rectangle 1"/>
          <p:cNvSpPr/>
          <p:nvPr/>
        </p:nvSpPr>
        <p:spPr>
          <a:xfrm>
            <a:off x="0" y="6179300"/>
            <a:ext cx="12192000" cy="6787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Google Shape;620;p3"/>
          <p:cNvSpPr/>
          <p:nvPr/>
        </p:nvSpPr>
        <p:spPr>
          <a:xfrm>
            <a:off x="324465" y="5904536"/>
            <a:ext cx="1907458" cy="711015"/>
          </a:xfrm>
          <a:custGeom>
            <a:avLst/>
            <a:gdLst/>
            <a:ahLst/>
            <a:cxnLst/>
            <a:rect l="l" t="t" r="r" b="b"/>
            <a:pathLst>
              <a:path w="1625600" h="812800" extrusionOk="0">
                <a:moveTo>
                  <a:pt x="812800" y="0"/>
                </a:moveTo>
                <a:cubicBezTo>
                  <a:pt x="1261697" y="0"/>
                  <a:pt x="1625600" y="363903"/>
                  <a:pt x="1625600" y="812800"/>
                </a:cubicBezTo>
                <a:lnTo>
                  <a:pt x="1219200" y="812800"/>
                </a:lnTo>
                <a:cubicBezTo>
                  <a:pt x="1219200" y="588351"/>
                  <a:pt x="1037249" y="406400"/>
                  <a:pt x="812800" y="406400"/>
                </a:cubicBezTo>
                <a:cubicBezTo>
                  <a:pt x="588351" y="406400"/>
                  <a:pt x="406400" y="588351"/>
                  <a:pt x="406400" y="812800"/>
                </a:cubicBezTo>
                <a:lnTo>
                  <a:pt x="0" y="812800"/>
                </a:lnTo>
                <a:cubicBezTo>
                  <a:pt x="0" y="363903"/>
                  <a:pt x="363903" y="0"/>
                  <a:pt x="812800" y="0"/>
                </a:cubicBezTo>
                <a:close/>
              </a:path>
            </a:pathLst>
          </a:custGeom>
          <a:solidFill>
            <a:srgbClr val="D24726"/>
          </a:solidFill>
          <a:ln>
            <a:noFill/>
          </a:ln>
        </p:spPr>
        <p:txBody>
          <a:bodyPr spcFirstLastPara="1" wrap="square" lIns="91425" tIns="45700" rIns="91425" bIns="45700" anchor="ctr" anchorCtr="0">
            <a:noAutofit/>
          </a:bodyPr>
          <a:lstStyle/>
          <a:p>
            <a:pPr algn="ctr">
              <a:buClr>
                <a:srgbClr val="000000"/>
              </a:buClr>
            </a:pPr>
            <a:endParaRPr sz="1799" kern="0">
              <a:solidFill>
                <a:srgbClr val="FFFFFF"/>
              </a:solidFill>
              <a:latin typeface="Calibri"/>
              <a:ea typeface="Calibri"/>
              <a:cs typeface="Calibri"/>
              <a:sym typeface="Calibri"/>
            </a:endParaRPr>
          </a:p>
        </p:txBody>
      </p:sp>
      <p:sp>
        <p:nvSpPr>
          <p:cNvPr id="8" name="TextBox 7">
            <a:extLst>
              <a:ext uri="{FF2B5EF4-FFF2-40B4-BE49-F238E27FC236}">
                <a16:creationId xmlns:a16="http://schemas.microsoft.com/office/drawing/2014/main" xmlns="" id="{731AEF6B-3CDE-8A9A-FE5A-1901E6ED7886}"/>
              </a:ext>
            </a:extLst>
          </p:cNvPr>
          <p:cNvSpPr txBox="1"/>
          <p:nvPr/>
        </p:nvSpPr>
        <p:spPr>
          <a:xfrm>
            <a:off x="0" y="3317801"/>
            <a:ext cx="12192000" cy="523220"/>
          </a:xfrm>
          <a:prstGeom prst="rect">
            <a:avLst/>
          </a:prstGeom>
          <a:noFill/>
        </p:spPr>
        <p:txBody>
          <a:bodyPr wrap="square">
            <a:spAutoFit/>
          </a:bodyPr>
          <a:lstStyle/>
          <a:p>
            <a:pPr algn="ctr"/>
            <a:r>
              <a:rPr lang="en-US" sz="2800" b="1" dirty="0">
                <a:solidFill>
                  <a:schemeClr val="accent6">
                    <a:lumMod val="75000"/>
                  </a:schemeClr>
                </a:solidFill>
                <a:latin typeface="Book Antiqua" panose="02040602050305030304" pitchFamily="18" charset="0"/>
                <a:ea typeface="+mj-ea"/>
                <a:cs typeface="+mj-cs"/>
                <a:sym typeface="Algerian"/>
              </a:rPr>
              <a:t>31</a:t>
            </a:r>
            <a:r>
              <a:rPr lang="en-US" sz="2800" b="1" baseline="30000" dirty="0">
                <a:solidFill>
                  <a:schemeClr val="accent6">
                    <a:lumMod val="75000"/>
                  </a:schemeClr>
                </a:solidFill>
                <a:latin typeface="Book Antiqua" panose="02040602050305030304" pitchFamily="18" charset="0"/>
                <a:ea typeface="+mj-ea"/>
                <a:cs typeface="+mj-cs"/>
                <a:sym typeface="Algerian"/>
              </a:rPr>
              <a:t>st</a:t>
            </a:r>
            <a:r>
              <a:rPr lang="en-US" sz="2800" b="1" dirty="0">
                <a:solidFill>
                  <a:schemeClr val="accent6">
                    <a:lumMod val="75000"/>
                  </a:schemeClr>
                </a:solidFill>
                <a:latin typeface="Book Antiqua" panose="02040602050305030304" pitchFamily="18" charset="0"/>
                <a:ea typeface="+mj-ea"/>
                <a:cs typeface="+mj-cs"/>
                <a:sym typeface="Algerian"/>
              </a:rPr>
              <a:t> January – 01</a:t>
            </a:r>
            <a:r>
              <a:rPr lang="en-US" sz="2800" b="1" baseline="30000" dirty="0">
                <a:solidFill>
                  <a:schemeClr val="accent6">
                    <a:lumMod val="75000"/>
                  </a:schemeClr>
                </a:solidFill>
                <a:latin typeface="Book Antiqua" panose="02040602050305030304" pitchFamily="18" charset="0"/>
                <a:ea typeface="+mj-ea"/>
                <a:cs typeface="+mj-cs"/>
                <a:sym typeface="Algerian"/>
              </a:rPr>
              <a:t>st</a:t>
            </a:r>
            <a:r>
              <a:rPr lang="en-US" sz="2800" b="1" dirty="0">
                <a:solidFill>
                  <a:schemeClr val="accent6">
                    <a:lumMod val="75000"/>
                  </a:schemeClr>
                </a:solidFill>
                <a:latin typeface="Book Antiqua" panose="02040602050305030304" pitchFamily="18" charset="0"/>
                <a:ea typeface="+mj-ea"/>
                <a:cs typeface="+mj-cs"/>
                <a:sym typeface="Algerian"/>
              </a:rPr>
              <a:t> February, 2025</a:t>
            </a:r>
            <a:endParaRPr lang="en-IN" sz="2800" b="1" dirty="0">
              <a:solidFill>
                <a:schemeClr val="accent6">
                  <a:lumMod val="75000"/>
                </a:schemeClr>
              </a:solidFill>
              <a:latin typeface="Book Antiqua" panose="02040602050305030304" pitchFamily="18" charset="0"/>
              <a:ea typeface="+mj-ea"/>
              <a:cs typeface="+mj-cs"/>
            </a:endParaRPr>
          </a:p>
        </p:txBody>
      </p:sp>
      <p:sp>
        <p:nvSpPr>
          <p:cNvPr id="9" name="Text Placeholder 4">
            <a:extLst>
              <a:ext uri="{FF2B5EF4-FFF2-40B4-BE49-F238E27FC236}">
                <a16:creationId xmlns:a16="http://schemas.microsoft.com/office/drawing/2014/main" xmlns="" id="{C5920F14-377A-E557-B8F2-A7D9C1CD2E2F}"/>
              </a:ext>
            </a:extLst>
          </p:cNvPr>
          <p:cNvSpPr txBox="1">
            <a:spLocks/>
          </p:cNvSpPr>
          <p:nvPr/>
        </p:nvSpPr>
        <p:spPr>
          <a:xfrm>
            <a:off x="0" y="1667891"/>
            <a:ext cx="12192000" cy="162419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1200"/>
              </a:spcAft>
              <a:buFontTx/>
              <a:buNone/>
              <a:defRPr lang="en-US" sz="2400" kern="1200">
                <a:solidFill>
                  <a:schemeClr val="accent2"/>
                </a:solidFill>
                <a:latin typeface="+mn-lt"/>
                <a:ea typeface="+mn-ea"/>
                <a:cs typeface="+mn-cs"/>
              </a:defRPr>
            </a:lvl1pPr>
            <a:lvl2pPr marL="283464" indent="-283464" algn="l" defTabSz="914400" rtl="0" eaLnBrk="1" latinLnBrk="0" hangingPunct="1">
              <a:lnSpc>
                <a:spcPct val="100000"/>
              </a:lnSpc>
              <a:spcBef>
                <a:spcPts val="1000"/>
              </a:spcBef>
              <a:spcAft>
                <a:spcPts val="1200"/>
              </a:spcAft>
              <a:buFont typeface="Arial" panose="020B0604020202020204" pitchFamily="34" charset="0"/>
              <a:buChar char="•"/>
              <a:defRPr lang="en-US" sz="1600" kern="1200" dirty="0">
                <a:solidFill>
                  <a:schemeClr val="bg2">
                    <a:lumMod val="25000"/>
                  </a:schemeClr>
                </a:solidFill>
                <a:latin typeface="+mn-lt"/>
                <a:ea typeface="+mn-ea"/>
                <a:cs typeface="+mn-cs"/>
              </a:defRPr>
            </a:lvl2pPr>
            <a:lvl3pPr marL="6858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kern="1200" dirty="0">
                <a:solidFill>
                  <a:schemeClr val="bg2">
                    <a:lumMod val="25000"/>
                  </a:schemeClr>
                </a:solidFill>
                <a:latin typeface="+mn-lt"/>
                <a:ea typeface="+mn-ea"/>
                <a:cs typeface="+mn-cs"/>
              </a:defRPr>
            </a:lvl3pPr>
            <a:lvl4pPr marL="11430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kern="1200" dirty="0" smtClean="0">
                <a:solidFill>
                  <a:schemeClr val="bg2">
                    <a:lumMod val="25000"/>
                  </a:schemeClr>
                </a:solidFill>
                <a:latin typeface="+mn-lt"/>
                <a:ea typeface="+mn-ea"/>
                <a:cs typeface="+mn-cs"/>
              </a:defRPr>
            </a:lvl4pPr>
            <a:lvl5pPr marL="16002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kern="1200" dirty="0" smtClean="0">
                <a:solidFill>
                  <a:schemeClr val="bg2">
                    <a:lumMod val="25000"/>
                  </a:schemeClr>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gn="ctr">
              <a:spcBef>
                <a:spcPts val="600"/>
              </a:spcBef>
              <a:spcAft>
                <a:spcPts val="0"/>
              </a:spcAft>
            </a:pPr>
            <a:r>
              <a:rPr lang="en-US" sz="4800" b="1" dirty="0">
                <a:solidFill>
                  <a:schemeClr val="accent1"/>
                </a:solidFill>
                <a:latin typeface="Algerian" panose="04020705040A02060702" pitchFamily="82" charset="0"/>
              </a:rPr>
              <a:t>2</a:t>
            </a:r>
            <a:r>
              <a:rPr lang="en-US" sz="4800" b="1" baseline="30000" dirty="0">
                <a:solidFill>
                  <a:schemeClr val="accent1"/>
                </a:solidFill>
                <a:latin typeface="Algerian" panose="04020705040A02060702" pitchFamily="82" charset="0"/>
              </a:rPr>
              <a:t>nd</a:t>
            </a:r>
            <a:r>
              <a:rPr lang="en-US" sz="4800" b="1" dirty="0">
                <a:solidFill>
                  <a:schemeClr val="accent1"/>
                </a:solidFill>
                <a:latin typeface="Algerian" panose="04020705040A02060702" pitchFamily="82" charset="0"/>
              </a:rPr>
              <a:t> Regional Workshop</a:t>
            </a:r>
          </a:p>
          <a:p>
            <a:pPr algn="ctr">
              <a:spcBef>
                <a:spcPts val="600"/>
              </a:spcBef>
              <a:spcAft>
                <a:spcPts val="0"/>
              </a:spcAft>
            </a:pPr>
            <a:r>
              <a:rPr lang="en-US" sz="4000" dirty="0">
                <a:solidFill>
                  <a:schemeClr val="accent1"/>
                </a:solidFill>
                <a:latin typeface="Algerian" panose="04020705040A02060702" pitchFamily="82" charset="0"/>
              </a:rPr>
              <a:t>Central &amp; Western Zone</a:t>
            </a:r>
          </a:p>
        </p:txBody>
      </p:sp>
      <p:sp>
        <p:nvSpPr>
          <p:cNvPr id="12" name="TextBox 11">
            <a:extLst>
              <a:ext uri="{FF2B5EF4-FFF2-40B4-BE49-F238E27FC236}">
                <a16:creationId xmlns:a16="http://schemas.microsoft.com/office/drawing/2014/main" xmlns="" id="{BAF5A9CD-FCC0-B515-5C44-8617F7B0AE1C}"/>
              </a:ext>
            </a:extLst>
          </p:cNvPr>
          <p:cNvSpPr txBox="1"/>
          <p:nvPr/>
        </p:nvSpPr>
        <p:spPr>
          <a:xfrm>
            <a:off x="0" y="3892442"/>
            <a:ext cx="12192000" cy="461665"/>
          </a:xfrm>
          <a:prstGeom prst="rect">
            <a:avLst/>
          </a:prstGeom>
          <a:noFill/>
        </p:spPr>
        <p:txBody>
          <a:bodyPr wrap="square">
            <a:spAutoFit/>
          </a:bodyPr>
          <a:lstStyle/>
          <a:p>
            <a:pPr algn="ctr"/>
            <a:r>
              <a:rPr lang="en-US" sz="2400" i="1" dirty="0">
                <a:solidFill>
                  <a:srgbClr val="0070C0"/>
                </a:solidFill>
                <a:latin typeface="Book Antiqua" panose="02040602050305030304" pitchFamily="18" charset="0"/>
                <a:ea typeface="+mj-ea"/>
                <a:cs typeface="+mj-cs"/>
                <a:sym typeface="Algerian"/>
              </a:rPr>
              <a:t>under</a:t>
            </a:r>
            <a:endParaRPr lang="en-IN" sz="2400" i="1" dirty="0">
              <a:solidFill>
                <a:srgbClr val="0070C0"/>
              </a:solidFill>
              <a:latin typeface="Book Antiqua" panose="02040602050305030304" pitchFamily="18" charset="0"/>
              <a:ea typeface="+mj-ea"/>
              <a:cs typeface="+mj-cs"/>
            </a:endParaRPr>
          </a:p>
        </p:txBody>
      </p:sp>
      <p:sp>
        <p:nvSpPr>
          <p:cNvPr id="3" name="TextBox 2">
            <a:extLst>
              <a:ext uri="{FF2B5EF4-FFF2-40B4-BE49-F238E27FC236}">
                <a16:creationId xmlns:a16="http://schemas.microsoft.com/office/drawing/2014/main" xmlns="" id="{0D529A92-3E7C-FA6F-B918-56B987476BA9}"/>
              </a:ext>
            </a:extLst>
          </p:cNvPr>
          <p:cNvSpPr txBox="1"/>
          <p:nvPr/>
        </p:nvSpPr>
        <p:spPr>
          <a:xfrm>
            <a:off x="2336745" y="713783"/>
            <a:ext cx="7125219" cy="954107"/>
          </a:xfrm>
          <a:prstGeom prst="rect">
            <a:avLst/>
          </a:prstGeom>
          <a:noFill/>
        </p:spPr>
        <p:txBody>
          <a:bodyPr wrap="none" rtlCol="0">
            <a:spAutoFit/>
          </a:bodyPr>
          <a:lstStyle/>
          <a:p>
            <a:pPr algn="ctr"/>
            <a:r>
              <a:rPr lang="en-US" sz="2800" dirty="0">
                <a:solidFill>
                  <a:srgbClr val="FF0000"/>
                </a:solidFill>
              </a:rPr>
              <a:t>UGC : </a:t>
            </a:r>
            <a:r>
              <a:rPr lang="en-US" sz="2800" dirty="0" err="1">
                <a:solidFill>
                  <a:srgbClr val="FF0000"/>
                </a:solidFill>
              </a:rPr>
              <a:t>Malaviya</a:t>
            </a:r>
            <a:r>
              <a:rPr lang="en-US" sz="2800" dirty="0">
                <a:solidFill>
                  <a:srgbClr val="FF0000"/>
                </a:solidFill>
              </a:rPr>
              <a:t> Mission Teacher Training Centre</a:t>
            </a:r>
          </a:p>
          <a:p>
            <a:pPr algn="ctr"/>
            <a:r>
              <a:rPr lang="en-US" sz="2800" dirty="0">
                <a:solidFill>
                  <a:srgbClr val="FF0000"/>
                </a:solidFill>
              </a:rPr>
              <a:t>SAURASHTRA UNIVERSITY</a:t>
            </a:r>
            <a:endParaRPr lang="en-IN" sz="2800" dirty="0">
              <a:solidFill>
                <a:srgbClr val="FF0000"/>
              </a:solidFill>
            </a:endParaRPr>
          </a:p>
        </p:txBody>
      </p:sp>
      <p:pic>
        <p:nvPicPr>
          <p:cNvPr id="8194" name="Picture 2">
            <a:extLst>
              <a:ext uri="{FF2B5EF4-FFF2-40B4-BE49-F238E27FC236}">
                <a16:creationId xmlns:a16="http://schemas.microsoft.com/office/drawing/2014/main" xmlns="" id="{B858BD3A-DFB3-8BE1-A8A2-B504AECADC0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653950" y="410590"/>
            <a:ext cx="1143000" cy="1143000"/>
          </a:xfrm>
          <a:prstGeom prst="rect">
            <a:avLst/>
          </a:prstGeom>
          <a:noFill/>
          <a:extLst>
            <a:ext uri="{909E8E84-426E-40DD-AFC4-6F175D3DCCD1}">
              <a14:hiddenFill xmlns:a14="http://schemas.microsoft.com/office/drawing/2010/main" xmlns="">
                <a:solidFill>
                  <a:srgbClr val="FFFFFF"/>
                </a:solidFill>
              </a14:hiddenFill>
            </a:ext>
          </a:extLst>
        </p:spPr>
      </p:pic>
      <p:pic>
        <p:nvPicPr>
          <p:cNvPr id="8200" name="Picture 8" descr="University Grants Commission (India ...">
            <a:extLst>
              <a:ext uri="{FF2B5EF4-FFF2-40B4-BE49-F238E27FC236}">
                <a16:creationId xmlns:a16="http://schemas.microsoft.com/office/drawing/2014/main" xmlns="" id="{FCFA7796-7BEE-D86E-C07A-6FFFE7B844A2}"/>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77206" y="780014"/>
            <a:ext cx="1010060" cy="1099321"/>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0" descr="ugc_logo.png"/>
          <p:cNvPicPr>
            <a:picLocks noChangeAspect="1"/>
          </p:cNvPicPr>
          <p:nvPr/>
        </p:nvPicPr>
        <p:blipFill>
          <a:blip r:embed="rId4"/>
          <a:stretch>
            <a:fillRect/>
          </a:stretch>
        </p:blipFill>
        <p:spPr>
          <a:xfrm>
            <a:off x="9174635" y="5198626"/>
            <a:ext cx="1714512" cy="801601"/>
          </a:xfrm>
          <a:prstGeom prst="rect">
            <a:avLst/>
          </a:prstGeom>
        </p:spPr>
      </p:pic>
    </p:spTree>
    <p:extLst>
      <p:ext uri="{BB962C8B-B14F-4D97-AF65-F5344CB8AC3E}">
        <p14:creationId xmlns:p14="http://schemas.microsoft.com/office/powerpoint/2010/main" xmlns="" val="2350875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0B12DB4-D68E-A0A0-AE60-60E67FDEA1B8}"/>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6FBE9C58-D438-C2C8-DC74-3C76D85AE48F}"/>
              </a:ext>
            </a:extLst>
          </p:cNvPr>
          <p:cNvGraphicFramePr>
            <a:graphicFrameLocks noGrp="1"/>
          </p:cNvGraphicFramePr>
          <p:nvPr>
            <p:extLst>
              <p:ext uri="{D42A27DB-BD31-4B8C-83A1-F6EECF244321}">
                <p14:modId xmlns:p14="http://schemas.microsoft.com/office/powerpoint/2010/main" xmlns="" val="3946208769"/>
              </p:ext>
            </p:extLst>
          </p:nvPr>
        </p:nvGraphicFramePr>
        <p:xfrm>
          <a:off x="172064" y="31900"/>
          <a:ext cx="11847872" cy="6776940"/>
        </p:xfrm>
        <a:graphic>
          <a:graphicData uri="http://schemas.openxmlformats.org/drawingml/2006/table">
            <a:tbl>
              <a:tblPr>
                <a:tableStyleId>{5C22544A-7EE6-4342-B048-85BDC9FD1C3A}</a:tableStyleId>
              </a:tblPr>
              <a:tblGrid>
                <a:gridCol w="580104">
                  <a:extLst>
                    <a:ext uri="{9D8B030D-6E8A-4147-A177-3AD203B41FA5}">
                      <a16:colId xmlns:a16="http://schemas.microsoft.com/office/drawing/2014/main" xmlns="" val="3506739087"/>
                    </a:ext>
                  </a:extLst>
                </a:gridCol>
                <a:gridCol w="1297858">
                  <a:extLst>
                    <a:ext uri="{9D8B030D-6E8A-4147-A177-3AD203B41FA5}">
                      <a16:colId xmlns:a16="http://schemas.microsoft.com/office/drawing/2014/main" xmlns="" val="3927019420"/>
                    </a:ext>
                  </a:extLst>
                </a:gridCol>
                <a:gridCol w="3146322">
                  <a:extLst>
                    <a:ext uri="{9D8B030D-6E8A-4147-A177-3AD203B41FA5}">
                      <a16:colId xmlns:a16="http://schemas.microsoft.com/office/drawing/2014/main" xmlns="" val="899076050"/>
                    </a:ext>
                  </a:extLst>
                </a:gridCol>
                <a:gridCol w="3844413">
                  <a:extLst>
                    <a:ext uri="{9D8B030D-6E8A-4147-A177-3AD203B41FA5}">
                      <a16:colId xmlns:a16="http://schemas.microsoft.com/office/drawing/2014/main" xmlns="" val="4115584300"/>
                    </a:ext>
                  </a:extLst>
                </a:gridCol>
                <a:gridCol w="2281084">
                  <a:extLst>
                    <a:ext uri="{9D8B030D-6E8A-4147-A177-3AD203B41FA5}">
                      <a16:colId xmlns:a16="http://schemas.microsoft.com/office/drawing/2014/main" xmlns="" val="4039770263"/>
                    </a:ext>
                  </a:extLst>
                </a:gridCol>
                <a:gridCol w="698091">
                  <a:extLst>
                    <a:ext uri="{9D8B030D-6E8A-4147-A177-3AD203B41FA5}">
                      <a16:colId xmlns:a16="http://schemas.microsoft.com/office/drawing/2014/main" xmlns="" val="3129380559"/>
                    </a:ext>
                  </a:extLst>
                </a:gridCol>
              </a:tblGrid>
              <a:tr h="50642">
                <a:tc>
                  <a:txBody>
                    <a:bodyPr/>
                    <a:lstStyle/>
                    <a:p>
                      <a:pPr algn="ctr" fontAlgn="ctr"/>
                      <a:r>
                        <a:rPr lang="en-IN" sz="900" b="1" u="none" strike="noStrike" dirty="0">
                          <a:effectLst/>
                          <a:latin typeface="+mn-lt"/>
                        </a:rPr>
                        <a:t>Sr. No.</a:t>
                      </a:r>
                      <a:endParaRPr lang="en-IN" sz="900" b="1" i="0" u="none" strike="noStrike" dirty="0">
                        <a:solidFill>
                          <a:srgbClr val="000000"/>
                        </a:solidFill>
                        <a:effectLst/>
                        <a:latin typeface="+mn-lt"/>
                      </a:endParaRPr>
                    </a:p>
                  </a:txBody>
                  <a:tcPr marL="831" marR="831" marT="831" marB="0" anchor="ctr"/>
                </a:tc>
                <a:tc>
                  <a:txBody>
                    <a:bodyPr/>
                    <a:lstStyle/>
                    <a:p>
                      <a:pPr algn="ctr" fontAlgn="ctr"/>
                      <a:r>
                        <a:rPr lang="en-IN" sz="900" b="1" u="none" strike="noStrike" dirty="0">
                          <a:effectLst/>
                          <a:latin typeface="+mn-lt"/>
                        </a:rPr>
                        <a:t>Name of Resource Person </a:t>
                      </a:r>
                      <a:endParaRPr lang="en-IN" sz="900" b="1" i="0" u="none" strike="noStrike" dirty="0">
                        <a:solidFill>
                          <a:srgbClr val="000000"/>
                        </a:solidFill>
                        <a:effectLst/>
                        <a:latin typeface="+mn-lt"/>
                      </a:endParaRPr>
                    </a:p>
                  </a:txBody>
                  <a:tcPr marL="831" marR="831" marT="831" marB="0" anchor="ctr"/>
                </a:tc>
                <a:tc>
                  <a:txBody>
                    <a:bodyPr/>
                    <a:lstStyle/>
                    <a:p>
                      <a:pPr algn="ctr" fontAlgn="ctr"/>
                      <a:r>
                        <a:rPr lang="en-IN" sz="900" b="1" i="0" u="none" strike="noStrike" dirty="0">
                          <a:solidFill>
                            <a:srgbClr val="000000"/>
                          </a:solidFill>
                          <a:effectLst/>
                          <a:latin typeface="+mn-lt"/>
                        </a:rPr>
                        <a:t>Expertise</a:t>
                      </a:r>
                    </a:p>
                  </a:txBody>
                  <a:tcPr marL="831" marR="831" marT="831" marB="0" anchor="ctr"/>
                </a:tc>
                <a:tc>
                  <a:txBody>
                    <a:bodyPr/>
                    <a:lstStyle/>
                    <a:p>
                      <a:pPr algn="ctr" fontAlgn="ctr"/>
                      <a:r>
                        <a:rPr lang="en-IN" sz="900" b="1" i="0" u="none" strike="noStrike" dirty="0">
                          <a:solidFill>
                            <a:srgbClr val="000000"/>
                          </a:solidFill>
                          <a:effectLst/>
                          <a:latin typeface="+mn-lt"/>
                        </a:rPr>
                        <a:t>Affiliation</a:t>
                      </a:r>
                    </a:p>
                  </a:txBody>
                  <a:tcPr marL="831" marR="831" marT="831" marB="0" anchor="ctr"/>
                </a:tc>
                <a:tc>
                  <a:txBody>
                    <a:bodyPr/>
                    <a:lstStyle/>
                    <a:p>
                      <a:pPr algn="ctr" fontAlgn="ctr"/>
                      <a:r>
                        <a:rPr lang="en-IN" sz="900" b="1" u="none" strike="noStrike" dirty="0">
                          <a:effectLst/>
                          <a:latin typeface="+mn-lt"/>
                        </a:rPr>
                        <a:t>FIP/Date</a:t>
                      </a:r>
                      <a:endParaRPr lang="en-IN" sz="900" b="1" i="0" u="none" strike="noStrike" dirty="0">
                        <a:solidFill>
                          <a:srgbClr val="000000"/>
                        </a:solidFill>
                        <a:effectLst/>
                        <a:latin typeface="+mn-lt"/>
                      </a:endParaRPr>
                    </a:p>
                  </a:txBody>
                  <a:tcPr marL="831" marR="831" marT="831" marB="0" anchor="ctr"/>
                </a:tc>
                <a:tc>
                  <a:txBody>
                    <a:bodyPr/>
                    <a:lstStyle/>
                    <a:p>
                      <a:pPr algn="ctr" fontAlgn="ctr"/>
                      <a:r>
                        <a:rPr lang="en-IN" sz="900" b="1" u="none" strike="noStrike" dirty="0">
                          <a:effectLst/>
                          <a:latin typeface="+mn-lt"/>
                        </a:rPr>
                        <a:t>Session</a:t>
                      </a:r>
                      <a:endParaRPr lang="en-IN" sz="900" b="1" i="0" u="none" strike="noStrike" dirty="0">
                        <a:solidFill>
                          <a:srgbClr val="000000"/>
                        </a:solidFill>
                        <a:effectLst/>
                        <a:latin typeface="+mn-lt"/>
                      </a:endParaRPr>
                    </a:p>
                  </a:txBody>
                  <a:tcPr marL="831" marR="831" marT="831" marB="0" anchor="ctr"/>
                </a:tc>
                <a:extLst>
                  <a:ext uri="{0D108BD9-81ED-4DB2-BD59-A6C34878D82A}">
                    <a16:rowId xmlns:a16="http://schemas.microsoft.com/office/drawing/2014/main" xmlns="" val="2594314315"/>
                  </a:ext>
                </a:extLst>
              </a:tr>
              <a:tr h="65640">
                <a:tc rowSpan="4">
                  <a:txBody>
                    <a:bodyPr/>
                    <a:lstStyle/>
                    <a:p>
                      <a:pPr algn="ctr" fontAlgn="ctr"/>
                      <a:r>
                        <a:rPr lang="en-IN" sz="900" u="none" strike="noStrike">
                          <a:effectLst/>
                          <a:latin typeface="+mn-lt"/>
                        </a:rPr>
                        <a:t>17</a:t>
                      </a:r>
                      <a:endParaRPr lang="en-IN" sz="900" b="0" i="0" u="none" strike="noStrike">
                        <a:solidFill>
                          <a:srgbClr val="000000"/>
                        </a:solidFill>
                        <a:effectLst/>
                        <a:latin typeface="+mn-lt"/>
                      </a:endParaRPr>
                    </a:p>
                  </a:txBody>
                  <a:tcPr marL="831" marR="831" marT="831" marB="0" anchor="ctr"/>
                </a:tc>
                <a:tc rowSpan="4">
                  <a:txBody>
                    <a:bodyPr/>
                    <a:lstStyle/>
                    <a:p>
                      <a:pPr algn="l" fontAlgn="ctr"/>
                      <a:r>
                        <a:rPr lang="en-IN" sz="900" u="none" strike="noStrike" dirty="0">
                          <a:effectLst/>
                          <a:latin typeface="+mn-lt"/>
                        </a:rPr>
                        <a:t>Prof. Nikesh Shah</a:t>
                      </a:r>
                      <a:endParaRPr lang="en-IN" sz="900" b="0" i="0" u="none" strike="noStrike" dirty="0">
                        <a:solidFill>
                          <a:srgbClr val="000000"/>
                        </a:solidFill>
                        <a:effectLst/>
                        <a:latin typeface="+mn-lt"/>
                      </a:endParaRPr>
                    </a:p>
                  </a:txBody>
                  <a:tcPr marL="831" marR="831" marT="831" marB="0" anchor="ctr"/>
                </a:tc>
                <a:tc rowSpan="4">
                  <a:txBody>
                    <a:bodyPr/>
                    <a:lstStyle/>
                    <a:p>
                      <a:pPr algn="l" fontAlgn="ctr"/>
                      <a:r>
                        <a:rPr lang="en-US" sz="900" b="0" i="0" u="none" strike="noStrike" dirty="0">
                          <a:solidFill>
                            <a:srgbClr val="000000"/>
                          </a:solidFill>
                          <a:effectLst/>
                          <a:latin typeface="+mn-lt"/>
                        </a:rPr>
                        <a:t>Research and Development, Skill Development</a:t>
                      </a:r>
                      <a:endParaRPr lang="en-IN" sz="900" b="0" i="0" u="none" strike="noStrike" dirty="0">
                        <a:solidFill>
                          <a:srgbClr val="000000"/>
                        </a:solidFill>
                        <a:effectLst/>
                        <a:latin typeface="+mn-lt"/>
                      </a:endParaRPr>
                    </a:p>
                  </a:txBody>
                  <a:tcPr marL="831" marR="831" marT="831" marB="0" anchor="ctr"/>
                </a:tc>
                <a:tc rowSpan="4">
                  <a:txBody>
                    <a:bodyPr/>
                    <a:lstStyle/>
                    <a:p>
                      <a:pPr algn="l" fontAlgn="ctr"/>
                      <a:r>
                        <a:rPr lang="en-US" sz="900" b="0" i="0" u="none" strike="noStrike" dirty="0">
                          <a:solidFill>
                            <a:srgbClr val="000000"/>
                          </a:solidFill>
                          <a:effectLst/>
                          <a:latin typeface="+mn-lt"/>
                        </a:rPr>
                        <a:t>Department of Physics, UGC : MMTTC, Saurashtra University, Rajkot</a:t>
                      </a:r>
                      <a:endParaRPr lang="en-IN" sz="900" b="0" i="0" u="none" strike="noStrike" dirty="0">
                        <a:solidFill>
                          <a:srgbClr val="000000"/>
                        </a:solidFill>
                        <a:effectLst/>
                        <a:latin typeface="+mn-lt"/>
                      </a:endParaRPr>
                    </a:p>
                  </a:txBody>
                  <a:tcPr marL="831" marR="831" marT="831" marB="0" anchor="ctr"/>
                </a:tc>
                <a:tc>
                  <a:txBody>
                    <a:bodyPr/>
                    <a:lstStyle/>
                    <a:p>
                      <a:pPr algn="l" fontAlgn="ctr"/>
                      <a:r>
                        <a:rPr lang="en-US" sz="900" u="none" strike="noStrike">
                          <a:effectLst/>
                          <a:latin typeface="+mn-lt"/>
                        </a:rPr>
                        <a:t>FIP-130 From 26/02/2024 to 23/03/2024</a:t>
                      </a:r>
                      <a:endParaRPr lang="en-US" sz="900" b="0" i="0" u="none" strike="noStrike">
                        <a:solidFill>
                          <a:srgbClr val="000000"/>
                        </a:solidFill>
                        <a:effectLst/>
                        <a:latin typeface="+mn-lt"/>
                      </a:endParaRPr>
                    </a:p>
                  </a:txBody>
                  <a:tcPr marL="831" marR="831" marT="831" marB="0" anchor="ctr"/>
                </a:tc>
                <a:tc>
                  <a:txBody>
                    <a:bodyPr/>
                    <a:lstStyle/>
                    <a:p>
                      <a:pPr algn="ctr" fontAlgn="ctr"/>
                      <a:r>
                        <a:rPr lang="en-IN" sz="900" u="none" strike="noStrike" dirty="0">
                          <a:effectLst/>
                          <a:latin typeface="+mn-lt"/>
                        </a:rPr>
                        <a:t>2</a:t>
                      </a:r>
                      <a:endParaRPr lang="en-IN" sz="900" b="0" i="0" u="none" strike="noStrike" dirty="0">
                        <a:solidFill>
                          <a:srgbClr val="000000"/>
                        </a:solidFill>
                        <a:effectLst/>
                        <a:latin typeface="+mn-lt"/>
                      </a:endParaRPr>
                    </a:p>
                  </a:txBody>
                  <a:tcPr marL="831" marR="831" marT="831" marB="0" anchor="ctr"/>
                </a:tc>
                <a:extLst>
                  <a:ext uri="{0D108BD9-81ED-4DB2-BD59-A6C34878D82A}">
                    <a16:rowId xmlns:a16="http://schemas.microsoft.com/office/drawing/2014/main" xmlns="" val="1553941526"/>
                  </a:ext>
                </a:extLst>
              </a:tr>
              <a:tr h="65640">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rowSpan="2">
                  <a:txBody>
                    <a:bodyPr/>
                    <a:lstStyle/>
                    <a:p>
                      <a:pPr algn="l" fontAlgn="ctr"/>
                      <a:r>
                        <a:rPr lang="en-US" sz="900" u="none" strike="noStrike" dirty="0">
                          <a:effectLst/>
                          <a:latin typeface="+mn-lt"/>
                        </a:rPr>
                        <a:t>FIP-129 From 08/01/2024 to 03/02/2024</a:t>
                      </a:r>
                      <a:endParaRPr lang="en-US" sz="900" b="0" i="0" u="none" strike="noStrike" dirty="0">
                        <a:solidFill>
                          <a:srgbClr val="000000"/>
                        </a:solidFill>
                        <a:effectLst/>
                        <a:latin typeface="+mn-lt"/>
                      </a:endParaRPr>
                    </a:p>
                  </a:txBody>
                  <a:tcPr marL="831" marR="831" marT="831" marB="0" anchor="ctr"/>
                </a:tc>
                <a:tc>
                  <a:txBody>
                    <a:bodyPr/>
                    <a:lstStyle/>
                    <a:p>
                      <a:pPr algn="ctr" fontAlgn="ctr"/>
                      <a:r>
                        <a:rPr lang="en-IN" sz="900" u="none" strike="noStrike" dirty="0">
                          <a:effectLst/>
                          <a:latin typeface="+mn-lt"/>
                        </a:rPr>
                        <a:t>2</a:t>
                      </a:r>
                      <a:endParaRPr lang="en-IN" sz="900" b="0" i="0" u="none" strike="noStrike" dirty="0">
                        <a:solidFill>
                          <a:srgbClr val="000000"/>
                        </a:solidFill>
                        <a:effectLst/>
                        <a:latin typeface="+mn-lt"/>
                      </a:endParaRPr>
                    </a:p>
                  </a:txBody>
                  <a:tcPr marL="831" marR="831" marT="831" marB="0" anchor="ctr"/>
                </a:tc>
                <a:extLst>
                  <a:ext uri="{0D108BD9-81ED-4DB2-BD59-A6C34878D82A}">
                    <a16:rowId xmlns:a16="http://schemas.microsoft.com/office/drawing/2014/main" xmlns="" val="1583398479"/>
                  </a:ext>
                </a:extLst>
              </a:tr>
              <a:tr h="44037">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fontAlgn="ctr"/>
                      <a:r>
                        <a:rPr lang="en-IN" sz="900" u="none" strike="noStrike" dirty="0">
                          <a:effectLst/>
                          <a:latin typeface="+mn-lt"/>
                        </a:rPr>
                        <a:t>2</a:t>
                      </a:r>
                      <a:endParaRPr lang="en-IN" sz="900" b="0" i="0" u="none" strike="noStrike" dirty="0">
                        <a:solidFill>
                          <a:srgbClr val="000000"/>
                        </a:solidFill>
                        <a:effectLst/>
                        <a:latin typeface="+mn-lt"/>
                      </a:endParaRPr>
                    </a:p>
                  </a:txBody>
                  <a:tcPr marL="831" marR="831" marT="831" marB="0" anchor="ctr"/>
                </a:tc>
                <a:extLst>
                  <a:ext uri="{0D108BD9-81ED-4DB2-BD59-A6C34878D82A}">
                    <a16:rowId xmlns:a16="http://schemas.microsoft.com/office/drawing/2014/main" xmlns="" val="3782962005"/>
                  </a:ext>
                </a:extLst>
              </a:tr>
              <a:tr h="47776">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l" fontAlgn="ctr"/>
                      <a:r>
                        <a:rPr lang="en-US" sz="900" u="none" strike="noStrike">
                          <a:effectLst/>
                          <a:latin typeface="+mn-lt"/>
                        </a:rPr>
                        <a:t>OP-116 From 11/09/2017 to 08/10/2017</a:t>
                      </a:r>
                      <a:endParaRPr lang="en-US" sz="900" b="0" i="0" u="none" strike="noStrike">
                        <a:solidFill>
                          <a:srgbClr val="000000"/>
                        </a:solidFill>
                        <a:effectLst/>
                        <a:latin typeface="+mn-lt"/>
                      </a:endParaRPr>
                    </a:p>
                  </a:txBody>
                  <a:tcPr marL="831" marR="831" marT="831" marB="0" anchor="ctr"/>
                </a:tc>
                <a:tc>
                  <a:txBody>
                    <a:bodyPr/>
                    <a:lstStyle/>
                    <a:p>
                      <a:pPr algn="ctr" fontAlgn="ctr"/>
                      <a:r>
                        <a:rPr lang="en-IN" sz="900" u="none" strike="noStrike" dirty="0">
                          <a:effectLst/>
                          <a:latin typeface="+mn-lt"/>
                        </a:rPr>
                        <a:t>2</a:t>
                      </a:r>
                      <a:endParaRPr lang="en-IN" sz="900" b="0" i="0" u="none" strike="noStrike" dirty="0">
                        <a:solidFill>
                          <a:srgbClr val="000000"/>
                        </a:solidFill>
                        <a:effectLst/>
                        <a:latin typeface="+mn-lt"/>
                      </a:endParaRPr>
                    </a:p>
                  </a:txBody>
                  <a:tcPr marL="831" marR="831" marT="831" marB="0" anchor="ctr"/>
                </a:tc>
                <a:extLst>
                  <a:ext uri="{0D108BD9-81ED-4DB2-BD59-A6C34878D82A}">
                    <a16:rowId xmlns:a16="http://schemas.microsoft.com/office/drawing/2014/main" xmlns="" val="1051392617"/>
                  </a:ext>
                </a:extLst>
              </a:tr>
              <a:tr h="46737">
                <a:tc rowSpan="2">
                  <a:txBody>
                    <a:bodyPr/>
                    <a:lstStyle/>
                    <a:p>
                      <a:pPr algn="ctr" fontAlgn="ctr"/>
                      <a:r>
                        <a:rPr lang="en-IN" sz="900" u="none" strike="noStrike">
                          <a:effectLst/>
                          <a:latin typeface="+mn-lt"/>
                        </a:rPr>
                        <a:t>18</a:t>
                      </a:r>
                      <a:endParaRPr lang="en-IN" sz="900" b="0" i="0" u="none" strike="noStrike">
                        <a:solidFill>
                          <a:srgbClr val="000000"/>
                        </a:solidFill>
                        <a:effectLst/>
                        <a:latin typeface="+mn-lt"/>
                      </a:endParaRPr>
                    </a:p>
                  </a:txBody>
                  <a:tcPr marL="831" marR="831" marT="831" marB="0" anchor="ctr"/>
                </a:tc>
                <a:tc rowSpan="2">
                  <a:txBody>
                    <a:bodyPr/>
                    <a:lstStyle/>
                    <a:p>
                      <a:pPr algn="l" fontAlgn="ctr"/>
                      <a:r>
                        <a:rPr lang="en-IN" sz="900" u="none" strike="noStrike">
                          <a:effectLst/>
                          <a:latin typeface="+mn-lt"/>
                        </a:rPr>
                        <a:t>Shri Sailesh Sagpariya</a:t>
                      </a:r>
                      <a:endParaRPr lang="en-IN" sz="900" b="0" i="0" u="none" strike="noStrike">
                        <a:solidFill>
                          <a:srgbClr val="000000"/>
                        </a:solidFill>
                        <a:effectLst/>
                        <a:latin typeface="+mn-lt"/>
                      </a:endParaRPr>
                    </a:p>
                  </a:txBody>
                  <a:tcPr marL="831" marR="831" marT="831" marB="0" anchor="ctr"/>
                </a:tc>
                <a:tc rowSpan="2">
                  <a:txBody>
                    <a:bodyPr/>
                    <a:lstStyle/>
                    <a:p>
                      <a:pPr algn="l" fontAlgn="ctr"/>
                      <a:r>
                        <a:rPr lang="en-US" sz="900" b="0" i="0" u="none" strike="noStrike" dirty="0">
                          <a:solidFill>
                            <a:srgbClr val="000000"/>
                          </a:solidFill>
                          <a:effectLst/>
                          <a:latin typeface="+mn-lt"/>
                        </a:rPr>
                        <a:t>Skill Development, Higher Education and Society</a:t>
                      </a:r>
                      <a:endParaRPr lang="en-IN" sz="900" b="0" i="0" u="none" strike="noStrike" dirty="0">
                        <a:solidFill>
                          <a:srgbClr val="000000"/>
                        </a:solidFill>
                        <a:effectLst/>
                        <a:latin typeface="+mn-lt"/>
                      </a:endParaRPr>
                    </a:p>
                  </a:txBody>
                  <a:tcPr marL="831" marR="831" marT="831" marB="0" anchor="ctr"/>
                </a:tc>
                <a:tc rowSpan="2">
                  <a:txBody>
                    <a:bodyPr/>
                    <a:lstStyle/>
                    <a:p>
                      <a:pPr algn="l" fontAlgn="ctr"/>
                      <a:r>
                        <a:rPr lang="en-IN" sz="900" b="0" i="0" u="none" strike="noStrike" dirty="0">
                          <a:solidFill>
                            <a:srgbClr val="000000"/>
                          </a:solidFill>
                          <a:effectLst/>
                          <a:latin typeface="+mn-lt"/>
                        </a:rPr>
                        <a:t>GOG</a:t>
                      </a:r>
                    </a:p>
                  </a:txBody>
                  <a:tcPr marL="831" marR="831" marT="831" marB="0" anchor="ctr"/>
                </a:tc>
                <a:tc>
                  <a:txBody>
                    <a:bodyPr/>
                    <a:lstStyle/>
                    <a:p>
                      <a:pPr algn="l" fontAlgn="ctr"/>
                      <a:r>
                        <a:rPr lang="en-US" sz="900" u="none" strike="noStrike">
                          <a:effectLst/>
                          <a:latin typeface="+mn-lt"/>
                        </a:rPr>
                        <a:t>FIP-130 From 26/02/2024 to 23/03/2024</a:t>
                      </a:r>
                      <a:endParaRPr lang="en-US" sz="900" b="0" i="0" u="none" strike="noStrike">
                        <a:solidFill>
                          <a:srgbClr val="000000"/>
                        </a:solidFill>
                        <a:effectLst/>
                        <a:latin typeface="+mn-lt"/>
                      </a:endParaRPr>
                    </a:p>
                  </a:txBody>
                  <a:tcPr marL="831" marR="831" marT="831" marB="0" anchor="ctr"/>
                </a:tc>
                <a:tc>
                  <a:txBody>
                    <a:bodyPr/>
                    <a:lstStyle/>
                    <a:p>
                      <a:pPr algn="ctr" fontAlgn="ctr"/>
                      <a:r>
                        <a:rPr lang="en-IN" sz="900" u="none" strike="noStrike" dirty="0">
                          <a:effectLst/>
                          <a:latin typeface="+mn-lt"/>
                        </a:rPr>
                        <a:t>2</a:t>
                      </a:r>
                      <a:endParaRPr lang="en-IN" sz="900" b="0" i="0" u="none" strike="noStrike" dirty="0">
                        <a:solidFill>
                          <a:srgbClr val="000000"/>
                        </a:solidFill>
                        <a:effectLst/>
                        <a:latin typeface="+mn-lt"/>
                      </a:endParaRPr>
                    </a:p>
                  </a:txBody>
                  <a:tcPr marL="831" marR="831" marT="831" marB="0" anchor="ctr"/>
                </a:tc>
                <a:extLst>
                  <a:ext uri="{0D108BD9-81ED-4DB2-BD59-A6C34878D82A}">
                    <a16:rowId xmlns:a16="http://schemas.microsoft.com/office/drawing/2014/main" xmlns="" val="1436383941"/>
                  </a:ext>
                </a:extLst>
              </a:tr>
              <a:tr h="48191">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l" fontAlgn="ctr"/>
                      <a:r>
                        <a:rPr lang="en-US" sz="900" u="none" strike="noStrike">
                          <a:effectLst/>
                          <a:latin typeface="+mn-lt"/>
                        </a:rPr>
                        <a:t>FIP-128 From 11/09/2023 to 07/10/2023</a:t>
                      </a:r>
                      <a:endParaRPr lang="en-US" sz="900" b="0" i="0" u="none" strike="noStrike">
                        <a:solidFill>
                          <a:srgbClr val="000000"/>
                        </a:solidFill>
                        <a:effectLst/>
                        <a:latin typeface="+mn-lt"/>
                      </a:endParaRPr>
                    </a:p>
                  </a:txBody>
                  <a:tcPr marL="831" marR="831" marT="831" marB="0" anchor="ctr"/>
                </a:tc>
                <a:tc>
                  <a:txBody>
                    <a:bodyPr/>
                    <a:lstStyle/>
                    <a:p>
                      <a:pPr algn="ctr" fontAlgn="ctr"/>
                      <a:r>
                        <a:rPr lang="en-IN" sz="900" u="none" strike="noStrike" dirty="0">
                          <a:effectLst/>
                          <a:latin typeface="+mn-lt"/>
                        </a:rPr>
                        <a:t>2</a:t>
                      </a:r>
                      <a:endParaRPr lang="en-IN" sz="900" b="0" i="0" u="none" strike="noStrike" dirty="0">
                        <a:solidFill>
                          <a:srgbClr val="000000"/>
                        </a:solidFill>
                        <a:effectLst/>
                        <a:latin typeface="+mn-lt"/>
                      </a:endParaRPr>
                    </a:p>
                  </a:txBody>
                  <a:tcPr marL="831" marR="831" marT="831" marB="0" anchor="ctr"/>
                </a:tc>
                <a:extLst>
                  <a:ext uri="{0D108BD9-81ED-4DB2-BD59-A6C34878D82A}">
                    <a16:rowId xmlns:a16="http://schemas.microsoft.com/office/drawing/2014/main" xmlns="" val="3231756553"/>
                  </a:ext>
                </a:extLst>
              </a:tr>
              <a:tr h="48191">
                <a:tc rowSpan="3">
                  <a:txBody>
                    <a:bodyPr/>
                    <a:lstStyle/>
                    <a:p>
                      <a:pPr algn="ctr" fontAlgn="ctr"/>
                      <a:r>
                        <a:rPr lang="en-IN" sz="900" u="none" strike="noStrike">
                          <a:effectLst/>
                          <a:latin typeface="+mn-lt"/>
                        </a:rPr>
                        <a:t>19</a:t>
                      </a:r>
                      <a:endParaRPr lang="en-IN" sz="900" b="0" i="0" u="none" strike="noStrike">
                        <a:solidFill>
                          <a:srgbClr val="000000"/>
                        </a:solidFill>
                        <a:effectLst/>
                        <a:latin typeface="+mn-lt"/>
                      </a:endParaRPr>
                    </a:p>
                  </a:txBody>
                  <a:tcPr marL="831" marR="831" marT="831" marB="0" anchor="ctr"/>
                </a:tc>
                <a:tc rowSpan="3">
                  <a:txBody>
                    <a:bodyPr/>
                    <a:lstStyle/>
                    <a:p>
                      <a:pPr algn="l" fontAlgn="ctr"/>
                      <a:r>
                        <a:rPr lang="en-IN" sz="900" u="none" strike="noStrike">
                          <a:effectLst/>
                          <a:latin typeface="+mn-lt"/>
                        </a:rPr>
                        <a:t>Dr. Vaibhav Gandhi</a:t>
                      </a:r>
                      <a:endParaRPr lang="en-IN" sz="900" b="0" i="0" u="none" strike="noStrike">
                        <a:solidFill>
                          <a:srgbClr val="000000"/>
                        </a:solidFill>
                        <a:effectLst/>
                        <a:latin typeface="+mn-lt"/>
                      </a:endParaRPr>
                    </a:p>
                  </a:txBody>
                  <a:tcPr marL="831" marR="831" marT="831" marB="0" anchor="ctr"/>
                </a:tc>
                <a:tc rowSpan="3">
                  <a:txBody>
                    <a:bodyPr/>
                    <a:lstStyle/>
                    <a:p>
                      <a:pPr algn="l" fontAlgn="ctr"/>
                      <a:r>
                        <a:rPr lang="en-IN" sz="900" b="0" i="0" u="none" strike="noStrike" dirty="0">
                          <a:solidFill>
                            <a:srgbClr val="000000"/>
                          </a:solidFill>
                          <a:effectLst/>
                          <a:latin typeface="+mn-lt"/>
                        </a:rPr>
                        <a:t>A.I. &amp; ICT</a:t>
                      </a:r>
                    </a:p>
                  </a:txBody>
                  <a:tcPr marL="831" marR="831" marT="831" marB="0" anchor="ctr"/>
                </a:tc>
                <a:tc rowSpan="3">
                  <a:txBody>
                    <a:bodyPr/>
                    <a:lstStyle/>
                    <a:p>
                      <a:pPr algn="l" fontAlgn="ctr"/>
                      <a:r>
                        <a:rPr lang="en-IN" sz="900" b="0" i="0" u="none" strike="noStrike" dirty="0">
                          <a:solidFill>
                            <a:srgbClr val="000000"/>
                          </a:solidFill>
                          <a:effectLst/>
                          <a:latin typeface="+mn-lt"/>
                        </a:rPr>
                        <a:t>Parul University, Vadodara</a:t>
                      </a:r>
                    </a:p>
                  </a:txBody>
                  <a:tcPr marL="831" marR="831" marT="831" marB="0" anchor="ctr"/>
                </a:tc>
                <a:tc>
                  <a:txBody>
                    <a:bodyPr/>
                    <a:lstStyle/>
                    <a:p>
                      <a:pPr algn="l" fontAlgn="ctr"/>
                      <a:r>
                        <a:rPr lang="en-US" sz="900" u="none" strike="noStrike">
                          <a:effectLst/>
                          <a:latin typeface="+mn-lt"/>
                        </a:rPr>
                        <a:t>FIP-130 From 26/02/2024 to 23/03/2024</a:t>
                      </a:r>
                      <a:endParaRPr lang="en-US" sz="900" b="0" i="0" u="none" strike="noStrike">
                        <a:solidFill>
                          <a:srgbClr val="000000"/>
                        </a:solidFill>
                        <a:effectLst/>
                        <a:latin typeface="+mn-lt"/>
                      </a:endParaRPr>
                    </a:p>
                  </a:txBody>
                  <a:tcPr marL="831" marR="831" marT="831" marB="0" anchor="ctr"/>
                </a:tc>
                <a:tc>
                  <a:txBody>
                    <a:bodyPr/>
                    <a:lstStyle/>
                    <a:p>
                      <a:pPr algn="ctr" fontAlgn="ctr"/>
                      <a:r>
                        <a:rPr lang="en-IN" sz="900" u="none" strike="noStrike" dirty="0">
                          <a:effectLst/>
                          <a:latin typeface="+mn-lt"/>
                        </a:rPr>
                        <a:t>2</a:t>
                      </a:r>
                      <a:endParaRPr lang="en-IN" sz="900" b="0" i="0" u="none" strike="noStrike" dirty="0">
                        <a:solidFill>
                          <a:srgbClr val="000000"/>
                        </a:solidFill>
                        <a:effectLst/>
                        <a:latin typeface="+mn-lt"/>
                      </a:endParaRPr>
                    </a:p>
                  </a:txBody>
                  <a:tcPr marL="831" marR="831" marT="831" marB="0" anchor="ctr"/>
                </a:tc>
                <a:extLst>
                  <a:ext uri="{0D108BD9-81ED-4DB2-BD59-A6C34878D82A}">
                    <a16:rowId xmlns:a16="http://schemas.microsoft.com/office/drawing/2014/main" xmlns="" val="514475084"/>
                  </a:ext>
                </a:extLst>
              </a:tr>
              <a:tr h="48191">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l" fontAlgn="ctr"/>
                      <a:r>
                        <a:rPr lang="en-US" sz="900" u="none" strike="noStrike">
                          <a:effectLst/>
                          <a:latin typeface="+mn-lt"/>
                        </a:rPr>
                        <a:t>FIP-129 From 08/01/2024 to 03/02/2024</a:t>
                      </a:r>
                      <a:endParaRPr lang="en-US" sz="900" b="0" i="0" u="none" strike="noStrike">
                        <a:solidFill>
                          <a:srgbClr val="000000"/>
                        </a:solidFill>
                        <a:effectLst/>
                        <a:latin typeface="+mn-lt"/>
                      </a:endParaRPr>
                    </a:p>
                  </a:txBody>
                  <a:tcPr marL="831" marR="831" marT="831" marB="0" anchor="ctr"/>
                </a:tc>
                <a:tc>
                  <a:txBody>
                    <a:bodyPr/>
                    <a:lstStyle/>
                    <a:p>
                      <a:pPr algn="ctr" fontAlgn="ctr"/>
                      <a:r>
                        <a:rPr lang="en-IN" sz="900" u="none" strike="noStrike" dirty="0">
                          <a:effectLst/>
                          <a:latin typeface="+mn-lt"/>
                        </a:rPr>
                        <a:t>2</a:t>
                      </a:r>
                      <a:endParaRPr lang="en-IN" sz="900" b="0" i="0" u="none" strike="noStrike" dirty="0">
                        <a:solidFill>
                          <a:srgbClr val="000000"/>
                        </a:solidFill>
                        <a:effectLst/>
                        <a:latin typeface="+mn-lt"/>
                      </a:endParaRPr>
                    </a:p>
                  </a:txBody>
                  <a:tcPr marL="831" marR="831" marT="831" marB="0" anchor="ctr"/>
                </a:tc>
                <a:extLst>
                  <a:ext uri="{0D108BD9-81ED-4DB2-BD59-A6C34878D82A}">
                    <a16:rowId xmlns:a16="http://schemas.microsoft.com/office/drawing/2014/main" xmlns="" val="3521223428"/>
                  </a:ext>
                </a:extLst>
              </a:tr>
              <a:tr h="48191">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l" fontAlgn="ctr"/>
                      <a:r>
                        <a:rPr lang="en-US" sz="900" u="none" strike="noStrike">
                          <a:effectLst/>
                          <a:latin typeface="+mn-lt"/>
                        </a:rPr>
                        <a:t>FIP-128 From 11/09/2023 to 07/10/2023</a:t>
                      </a:r>
                      <a:endParaRPr lang="en-US" sz="900" b="0" i="0" u="none" strike="noStrike">
                        <a:solidFill>
                          <a:srgbClr val="000000"/>
                        </a:solidFill>
                        <a:effectLst/>
                        <a:latin typeface="+mn-lt"/>
                      </a:endParaRPr>
                    </a:p>
                  </a:txBody>
                  <a:tcPr marL="831" marR="831" marT="831" marB="0" anchor="ctr"/>
                </a:tc>
                <a:tc>
                  <a:txBody>
                    <a:bodyPr/>
                    <a:lstStyle/>
                    <a:p>
                      <a:pPr algn="ctr" fontAlgn="ctr"/>
                      <a:r>
                        <a:rPr lang="en-IN" sz="900" u="none" strike="noStrike" dirty="0">
                          <a:effectLst/>
                          <a:latin typeface="+mn-lt"/>
                        </a:rPr>
                        <a:t>2</a:t>
                      </a:r>
                      <a:endParaRPr lang="en-IN" sz="900" b="0" i="0" u="none" strike="noStrike" dirty="0">
                        <a:solidFill>
                          <a:srgbClr val="000000"/>
                        </a:solidFill>
                        <a:effectLst/>
                        <a:latin typeface="+mn-lt"/>
                      </a:endParaRPr>
                    </a:p>
                  </a:txBody>
                  <a:tcPr marL="831" marR="831" marT="831" marB="0" anchor="ctr"/>
                </a:tc>
                <a:extLst>
                  <a:ext uri="{0D108BD9-81ED-4DB2-BD59-A6C34878D82A}">
                    <a16:rowId xmlns:a16="http://schemas.microsoft.com/office/drawing/2014/main" xmlns="" val="37080010"/>
                  </a:ext>
                </a:extLst>
              </a:tr>
              <a:tr h="44037">
                <a:tc rowSpan="7">
                  <a:txBody>
                    <a:bodyPr/>
                    <a:lstStyle/>
                    <a:p>
                      <a:pPr algn="ctr" fontAlgn="ctr"/>
                      <a:r>
                        <a:rPr lang="en-IN" sz="900" u="none" strike="noStrike">
                          <a:effectLst/>
                          <a:latin typeface="+mn-lt"/>
                        </a:rPr>
                        <a:t>20</a:t>
                      </a:r>
                      <a:endParaRPr lang="en-IN" sz="900" b="0" i="0" u="none" strike="noStrike">
                        <a:solidFill>
                          <a:srgbClr val="000000"/>
                        </a:solidFill>
                        <a:effectLst/>
                        <a:latin typeface="+mn-lt"/>
                      </a:endParaRPr>
                    </a:p>
                  </a:txBody>
                  <a:tcPr marL="831" marR="831" marT="831" marB="0" anchor="ctr"/>
                </a:tc>
                <a:tc rowSpan="7">
                  <a:txBody>
                    <a:bodyPr/>
                    <a:lstStyle/>
                    <a:p>
                      <a:pPr algn="l" fontAlgn="ctr"/>
                      <a:r>
                        <a:rPr lang="en-IN" sz="900" u="none" strike="noStrike" dirty="0">
                          <a:effectLst/>
                          <a:latin typeface="+mn-lt"/>
                        </a:rPr>
                        <a:t>Dr. Mahendra Chotlia</a:t>
                      </a:r>
                      <a:endParaRPr lang="en-IN" sz="900" b="0" i="0" u="none" strike="noStrike" dirty="0">
                        <a:solidFill>
                          <a:srgbClr val="000000"/>
                        </a:solidFill>
                        <a:effectLst/>
                        <a:latin typeface="+mn-lt"/>
                      </a:endParaRPr>
                    </a:p>
                  </a:txBody>
                  <a:tcPr marL="831" marR="831" marT="831" marB="0" anchor="ctr"/>
                </a:tc>
                <a:tc rowSpan="7">
                  <a:txBody>
                    <a:bodyPr/>
                    <a:lstStyle/>
                    <a:p>
                      <a:pPr algn="l" fontAlgn="ctr"/>
                      <a:r>
                        <a:rPr lang="en-US" sz="900" b="0" i="0" u="none" strike="noStrike" dirty="0">
                          <a:solidFill>
                            <a:srgbClr val="000000"/>
                          </a:solidFill>
                          <a:effectLst/>
                          <a:latin typeface="+mn-lt"/>
                        </a:rPr>
                        <a:t>Skill Development, Higher Education and Society</a:t>
                      </a:r>
                      <a:endParaRPr lang="en-IN" sz="900" b="0" i="0" u="none" strike="noStrike" dirty="0">
                        <a:solidFill>
                          <a:srgbClr val="000000"/>
                        </a:solidFill>
                        <a:effectLst/>
                        <a:latin typeface="+mn-lt"/>
                      </a:endParaRPr>
                    </a:p>
                  </a:txBody>
                  <a:tcPr marL="831" marR="831" marT="831" marB="0" anchor="ctr"/>
                </a:tc>
                <a:tc rowSpan="7">
                  <a:txBody>
                    <a:bodyPr/>
                    <a:lstStyle/>
                    <a:p>
                      <a:pPr algn="l" fontAlgn="ctr"/>
                      <a:r>
                        <a:rPr lang="en-US" sz="900" b="0" i="0" u="none" strike="noStrike" dirty="0">
                          <a:solidFill>
                            <a:srgbClr val="000000"/>
                          </a:solidFill>
                          <a:effectLst/>
                          <a:latin typeface="+mn-lt"/>
                        </a:rPr>
                        <a:t>Dept. of Education, Sardar Patel University, Vallabh Vidyanagar.</a:t>
                      </a:r>
                      <a:endParaRPr lang="en-IN" sz="900" b="0" i="0" u="none" strike="noStrike" dirty="0">
                        <a:solidFill>
                          <a:srgbClr val="000000"/>
                        </a:solidFill>
                        <a:effectLst/>
                        <a:latin typeface="+mn-lt"/>
                      </a:endParaRPr>
                    </a:p>
                  </a:txBody>
                  <a:tcPr marL="831" marR="831" marT="831" marB="0" anchor="ctr"/>
                </a:tc>
                <a:tc>
                  <a:txBody>
                    <a:bodyPr/>
                    <a:lstStyle/>
                    <a:p>
                      <a:pPr algn="l" fontAlgn="ctr"/>
                      <a:r>
                        <a:rPr lang="en-US" sz="900" u="none" strike="noStrike">
                          <a:effectLst/>
                          <a:latin typeface="+mn-lt"/>
                        </a:rPr>
                        <a:t>FIP-130 From 26/02/2024 to 23/03/2024</a:t>
                      </a:r>
                      <a:endParaRPr lang="en-US" sz="900" b="0" i="0" u="none" strike="noStrike">
                        <a:solidFill>
                          <a:srgbClr val="000000"/>
                        </a:solidFill>
                        <a:effectLst/>
                        <a:latin typeface="+mn-lt"/>
                      </a:endParaRPr>
                    </a:p>
                  </a:txBody>
                  <a:tcPr marL="831" marR="831" marT="831" marB="0" anchor="ctr"/>
                </a:tc>
                <a:tc>
                  <a:txBody>
                    <a:bodyPr/>
                    <a:lstStyle/>
                    <a:p>
                      <a:pPr algn="ctr" fontAlgn="ctr"/>
                      <a:r>
                        <a:rPr lang="en-IN" sz="900" u="none" strike="noStrike" dirty="0">
                          <a:effectLst/>
                          <a:latin typeface="+mn-lt"/>
                        </a:rPr>
                        <a:t>2</a:t>
                      </a:r>
                      <a:endParaRPr lang="en-IN" sz="900" b="0" i="0" u="none" strike="noStrike" dirty="0">
                        <a:solidFill>
                          <a:srgbClr val="000000"/>
                        </a:solidFill>
                        <a:effectLst/>
                        <a:latin typeface="+mn-lt"/>
                      </a:endParaRPr>
                    </a:p>
                  </a:txBody>
                  <a:tcPr marL="831" marR="831" marT="831" marB="0" anchor="ctr"/>
                </a:tc>
                <a:extLst>
                  <a:ext uri="{0D108BD9-81ED-4DB2-BD59-A6C34878D82A}">
                    <a16:rowId xmlns:a16="http://schemas.microsoft.com/office/drawing/2014/main" xmlns="" val="1742920673"/>
                  </a:ext>
                </a:extLst>
              </a:tr>
              <a:tr h="44037">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rowSpan="2">
                  <a:txBody>
                    <a:bodyPr/>
                    <a:lstStyle/>
                    <a:p>
                      <a:pPr algn="l" fontAlgn="ctr"/>
                      <a:r>
                        <a:rPr lang="en-US" sz="900" u="none" strike="noStrike">
                          <a:effectLst/>
                          <a:latin typeface="+mn-lt"/>
                        </a:rPr>
                        <a:t>OP-118 From 11/02/2019 to 10/03/2019</a:t>
                      </a:r>
                      <a:endParaRPr lang="en-US" sz="900" b="0" i="0" u="none" strike="noStrike">
                        <a:solidFill>
                          <a:srgbClr val="000000"/>
                        </a:solidFill>
                        <a:effectLst/>
                        <a:latin typeface="+mn-lt"/>
                      </a:endParaRPr>
                    </a:p>
                  </a:txBody>
                  <a:tcPr marL="831" marR="831" marT="831" marB="0" anchor="ctr"/>
                </a:tc>
                <a:tc>
                  <a:txBody>
                    <a:bodyPr/>
                    <a:lstStyle/>
                    <a:p>
                      <a:pPr algn="ctr" fontAlgn="ctr"/>
                      <a:r>
                        <a:rPr lang="en-IN" sz="900" u="none" strike="noStrike" dirty="0">
                          <a:effectLst/>
                          <a:latin typeface="+mn-lt"/>
                        </a:rPr>
                        <a:t>2</a:t>
                      </a:r>
                      <a:endParaRPr lang="en-IN" sz="900" b="0" i="0" u="none" strike="noStrike" dirty="0">
                        <a:solidFill>
                          <a:srgbClr val="000000"/>
                        </a:solidFill>
                        <a:effectLst/>
                        <a:latin typeface="+mn-lt"/>
                      </a:endParaRPr>
                    </a:p>
                  </a:txBody>
                  <a:tcPr marL="831" marR="831" marT="831" marB="0" anchor="ctr"/>
                </a:tc>
                <a:extLst>
                  <a:ext uri="{0D108BD9-81ED-4DB2-BD59-A6C34878D82A}">
                    <a16:rowId xmlns:a16="http://schemas.microsoft.com/office/drawing/2014/main" xmlns="" val="2729741070"/>
                  </a:ext>
                </a:extLst>
              </a:tr>
              <a:tr h="65640">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fontAlgn="ctr"/>
                      <a:r>
                        <a:rPr lang="en-IN" sz="900" u="none" strike="noStrike" dirty="0">
                          <a:effectLst/>
                          <a:latin typeface="+mn-lt"/>
                        </a:rPr>
                        <a:t>2</a:t>
                      </a:r>
                      <a:endParaRPr lang="en-IN" sz="900" b="0" i="0" u="none" strike="noStrike" dirty="0">
                        <a:solidFill>
                          <a:srgbClr val="000000"/>
                        </a:solidFill>
                        <a:effectLst/>
                        <a:latin typeface="+mn-lt"/>
                      </a:endParaRPr>
                    </a:p>
                  </a:txBody>
                  <a:tcPr marL="831" marR="831" marT="831" marB="0" anchor="ctr"/>
                </a:tc>
                <a:extLst>
                  <a:ext uri="{0D108BD9-81ED-4DB2-BD59-A6C34878D82A}">
                    <a16:rowId xmlns:a16="http://schemas.microsoft.com/office/drawing/2014/main" xmlns="" val="1654771368"/>
                  </a:ext>
                </a:extLst>
              </a:tr>
              <a:tr h="44037">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rowSpan="2">
                  <a:txBody>
                    <a:bodyPr/>
                    <a:lstStyle/>
                    <a:p>
                      <a:pPr algn="l" fontAlgn="ctr"/>
                      <a:r>
                        <a:rPr lang="en-US" sz="900" u="none" strike="noStrike">
                          <a:effectLst/>
                          <a:latin typeface="+mn-lt"/>
                        </a:rPr>
                        <a:t>OP-117 From 05/02/2018 to 04/03/2018</a:t>
                      </a:r>
                      <a:endParaRPr lang="en-US" sz="900" b="0" i="0" u="none" strike="noStrike">
                        <a:solidFill>
                          <a:srgbClr val="000000"/>
                        </a:solidFill>
                        <a:effectLst/>
                        <a:latin typeface="+mn-lt"/>
                      </a:endParaRPr>
                    </a:p>
                  </a:txBody>
                  <a:tcPr marL="831" marR="831" marT="831" marB="0" anchor="ctr"/>
                </a:tc>
                <a:tc>
                  <a:txBody>
                    <a:bodyPr/>
                    <a:lstStyle/>
                    <a:p>
                      <a:pPr algn="ctr" fontAlgn="ctr"/>
                      <a:r>
                        <a:rPr lang="en-IN" sz="900" u="none" strike="noStrike" dirty="0">
                          <a:effectLst/>
                          <a:latin typeface="+mn-lt"/>
                        </a:rPr>
                        <a:t>2</a:t>
                      </a:r>
                      <a:endParaRPr lang="en-IN" sz="900" b="0" i="0" u="none" strike="noStrike" dirty="0">
                        <a:solidFill>
                          <a:srgbClr val="000000"/>
                        </a:solidFill>
                        <a:effectLst/>
                        <a:latin typeface="+mn-lt"/>
                      </a:endParaRPr>
                    </a:p>
                  </a:txBody>
                  <a:tcPr marL="831" marR="831" marT="831" marB="0" anchor="ctr"/>
                </a:tc>
                <a:extLst>
                  <a:ext uri="{0D108BD9-81ED-4DB2-BD59-A6C34878D82A}">
                    <a16:rowId xmlns:a16="http://schemas.microsoft.com/office/drawing/2014/main" xmlns="" val="1441024605"/>
                  </a:ext>
                </a:extLst>
              </a:tr>
              <a:tr h="44037">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fontAlgn="ctr"/>
                      <a:r>
                        <a:rPr lang="en-IN" sz="900" u="none" strike="noStrike" dirty="0">
                          <a:effectLst/>
                          <a:latin typeface="+mn-lt"/>
                        </a:rPr>
                        <a:t>2</a:t>
                      </a:r>
                      <a:endParaRPr lang="en-IN" sz="900" b="0" i="0" u="none" strike="noStrike" dirty="0">
                        <a:solidFill>
                          <a:srgbClr val="000000"/>
                        </a:solidFill>
                        <a:effectLst/>
                        <a:latin typeface="+mn-lt"/>
                      </a:endParaRPr>
                    </a:p>
                  </a:txBody>
                  <a:tcPr marL="831" marR="831" marT="831" marB="0" anchor="ctr"/>
                </a:tc>
                <a:extLst>
                  <a:ext uri="{0D108BD9-81ED-4DB2-BD59-A6C34878D82A}">
                    <a16:rowId xmlns:a16="http://schemas.microsoft.com/office/drawing/2014/main" xmlns="" val="3951516803"/>
                  </a:ext>
                </a:extLst>
              </a:tr>
              <a:tr h="44037">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rowSpan="2">
                  <a:txBody>
                    <a:bodyPr/>
                    <a:lstStyle/>
                    <a:p>
                      <a:pPr algn="l" fontAlgn="ctr"/>
                      <a:r>
                        <a:rPr lang="en-US" sz="900" u="none" strike="noStrike">
                          <a:effectLst/>
                          <a:latin typeface="+mn-lt"/>
                        </a:rPr>
                        <a:t>OP-116 From 11/09/2017 to 08/10/2017</a:t>
                      </a:r>
                      <a:endParaRPr lang="en-US" sz="900" b="0" i="0" u="none" strike="noStrike">
                        <a:solidFill>
                          <a:srgbClr val="000000"/>
                        </a:solidFill>
                        <a:effectLst/>
                        <a:latin typeface="+mn-lt"/>
                      </a:endParaRPr>
                    </a:p>
                  </a:txBody>
                  <a:tcPr marL="831" marR="831" marT="831" marB="0" anchor="ctr"/>
                </a:tc>
                <a:tc>
                  <a:txBody>
                    <a:bodyPr/>
                    <a:lstStyle/>
                    <a:p>
                      <a:pPr algn="ctr" fontAlgn="ctr"/>
                      <a:r>
                        <a:rPr lang="en-IN" sz="900" u="none" strike="noStrike" dirty="0">
                          <a:effectLst/>
                          <a:latin typeface="+mn-lt"/>
                        </a:rPr>
                        <a:t>2</a:t>
                      </a:r>
                      <a:endParaRPr lang="en-IN" sz="900" b="0" i="0" u="none" strike="noStrike" dirty="0">
                        <a:solidFill>
                          <a:srgbClr val="000000"/>
                        </a:solidFill>
                        <a:effectLst/>
                        <a:latin typeface="+mn-lt"/>
                      </a:endParaRPr>
                    </a:p>
                  </a:txBody>
                  <a:tcPr marL="831" marR="831" marT="831" marB="0" anchor="ctr"/>
                </a:tc>
                <a:extLst>
                  <a:ext uri="{0D108BD9-81ED-4DB2-BD59-A6C34878D82A}">
                    <a16:rowId xmlns:a16="http://schemas.microsoft.com/office/drawing/2014/main" xmlns="" val="3814303190"/>
                  </a:ext>
                </a:extLst>
              </a:tr>
              <a:tr h="44037">
                <a:tc vMerge="1">
                  <a:txBody>
                    <a:bodyPr/>
                    <a:lstStyle/>
                    <a:p>
                      <a:endParaRPr lang="en-IN"/>
                    </a:p>
                  </a:txBody>
                  <a:tcPr/>
                </a:tc>
                <a:tc vMerge="1">
                  <a:txBody>
                    <a:bodyPr/>
                    <a:lstStyle/>
                    <a:p>
                      <a:endParaRPr lang="en-IN"/>
                    </a:p>
                  </a:txBody>
                  <a:tcPr/>
                </a:tc>
                <a:tc vMerge="1">
                  <a:txBody>
                    <a:bodyPr/>
                    <a:lstStyle/>
                    <a:p>
                      <a:endParaRPr lang="en-IN" dirty="0"/>
                    </a:p>
                  </a:txBody>
                  <a:tcPr/>
                </a:tc>
                <a:tc vMerge="1">
                  <a:txBody>
                    <a:bodyPr/>
                    <a:lstStyle/>
                    <a:p>
                      <a:endParaRPr lang="en-IN"/>
                    </a:p>
                  </a:txBody>
                  <a:tcPr/>
                </a:tc>
                <a:tc vMerge="1">
                  <a:txBody>
                    <a:bodyPr/>
                    <a:lstStyle/>
                    <a:p>
                      <a:endParaRPr lang="en-IN"/>
                    </a:p>
                  </a:txBody>
                  <a:tcPr/>
                </a:tc>
                <a:tc>
                  <a:txBody>
                    <a:bodyPr/>
                    <a:lstStyle/>
                    <a:p>
                      <a:pPr algn="ctr" fontAlgn="ctr"/>
                      <a:r>
                        <a:rPr lang="en-IN" sz="900" u="none" strike="noStrike" dirty="0">
                          <a:effectLst/>
                          <a:latin typeface="+mn-lt"/>
                        </a:rPr>
                        <a:t>2</a:t>
                      </a:r>
                      <a:endParaRPr lang="en-IN" sz="900" b="0" i="0" u="none" strike="noStrike" dirty="0">
                        <a:solidFill>
                          <a:srgbClr val="000000"/>
                        </a:solidFill>
                        <a:effectLst/>
                        <a:latin typeface="+mn-lt"/>
                      </a:endParaRPr>
                    </a:p>
                  </a:txBody>
                  <a:tcPr marL="831" marR="831" marT="831" marB="0" anchor="ctr"/>
                </a:tc>
                <a:extLst>
                  <a:ext uri="{0D108BD9-81ED-4DB2-BD59-A6C34878D82A}">
                    <a16:rowId xmlns:a16="http://schemas.microsoft.com/office/drawing/2014/main" xmlns="" val="3087029193"/>
                  </a:ext>
                </a:extLst>
              </a:tr>
              <a:tr h="44037">
                <a:tc>
                  <a:txBody>
                    <a:bodyPr/>
                    <a:lstStyle/>
                    <a:p>
                      <a:pPr algn="ctr" fontAlgn="ctr"/>
                      <a:r>
                        <a:rPr lang="en-IN" sz="900" u="none" strike="noStrike">
                          <a:effectLst/>
                          <a:latin typeface="+mn-lt"/>
                        </a:rPr>
                        <a:t>21</a:t>
                      </a:r>
                      <a:endParaRPr lang="en-IN" sz="900" b="0" i="0" u="none" strike="noStrike">
                        <a:solidFill>
                          <a:srgbClr val="000000"/>
                        </a:solidFill>
                        <a:effectLst/>
                        <a:latin typeface="+mn-lt"/>
                      </a:endParaRPr>
                    </a:p>
                  </a:txBody>
                  <a:tcPr marL="831" marR="831" marT="831" marB="0" anchor="ctr"/>
                </a:tc>
                <a:tc>
                  <a:txBody>
                    <a:bodyPr/>
                    <a:lstStyle/>
                    <a:p>
                      <a:pPr algn="l" fontAlgn="ctr"/>
                      <a:r>
                        <a:rPr lang="en-IN" sz="900" u="none" strike="noStrike" dirty="0">
                          <a:effectLst/>
                          <a:latin typeface="+mn-lt"/>
                        </a:rPr>
                        <a:t>Dr. </a:t>
                      </a:r>
                      <a:r>
                        <a:rPr lang="en-IN" sz="900" u="none" strike="noStrike" dirty="0" err="1">
                          <a:effectLst/>
                          <a:latin typeface="+mn-lt"/>
                        </a:rPr>
                        <a:t>Maheshbhai</a:t>
                      </a:r>
                      <a:r>
                        <a:rPr lang="en-IN" sz="900" u="none" strike="noStrike" dirty="0">
                          <a:effectLst/>
                          <a:latin typeface="+mn-lt"/>
                        </a:rPr>
                        <a:t> Oza</a:t>
                      </a:r>
                      <a:endParaRPr lang="en-IN" sz="900" b="0" i="0" u="none" strike="noStrike" dirty="0">
                        <a:solidFill>
                          <a:srgbClr val="000000"/>
                        </a:solidFill>
                        <a:effectLst/>
                        <a:latin typeface="+mn-lt"/>
                      </a:endParaRPr>
                    </a:p>
                  </a:txBody>
                  <a:tcPr marL="831" marR="831" marT="831" marB="0" anchor="ctr"/>
                </a:tc>
                <a:tc>
                  <a:txBody>
                    <a:bodyPr/>
                    <a:lstStyle/>
                    <a:p>
                      <a:pPr algn="l" fontAlgn="ctr"/>
                      <a:r>
                        <a:rPr lang="en-US" sz="900" b="0" i="0" u="none" strike="noStrike" dirty="0">
                          <a:solidFill>
                            <a:srgbClr val="000000"/>
                          </a:solidFill>
                          <a:effectLst/>
                          <a:latin typeface="+mn-lt"/>
                        </a:rPr>
                        <a:t>Holistic &amp; Multidisciplinary Education, Indian Knowledge Systems</a:t>
                      </a:r>
                      <a:endParaRPr lang="en-IN" sz="900" b="0" i="0" u="none" strike="noStrike" dirty="0">
                        <a:solidFill>
                          <a:srgbClr val="000000"/>
                        </a:solidFill>
                        <a:effectLst/>
                        <a:latin typeface="+mn-lt"/>
                      </a:endParaRPr>
                    </a:p>
                  </a:txBody>
                  <a:tcPr marL="831" marR="831" marT="831" marB="0" anchor="ctr"/>
                </a:tc>
                <a:tc>
                  <a:txBody>
                    <a:bodyPr/>
                    <a:lstStyle/>
                    <a:p>
                      <a:pPr algn="l" fontAlgn="ctr"/>
                      <a:r>
                        <a:rPr lang="en-US" sz="900" b="0" i="0" u="none" strike="noStrike" dirty="0">
                          <a:solidFill>
                            <a:srgbClr val="000000"/>
                          </a:solidFill>
                          <a:effectLst/>
                          <a:latin typeface="+mn-lt"/>
                        </a:rPr>
                        <a:t>Department of Physics, Tolani college of Arts and Science, Adipur</a:t>
                      </a:r>
                      <a:endParaRPr lang="en-IN" sz="900" b="0" i="0" u="none" strike="noStrike" dirty="0">
                        <a:solidFill>
                          <a:srgbClr val="000000"/>
                        </a:solidFill>
                        <a:effectLst/>
                        <a:latin typeface="+mn-lt"/>
                      </a:endParaRPr>
                    </a:p>
                  </a:txBody>
                  <a:tcPr marL="831" marR="831" marT="831" marB="0" anchor="ctr"/>
                </a:tc>
                <a:tc>
                  <a:txBody>
                    <a:bodyPr/>
                    <a:lstStyle/>
                    <a:p>
                      <a:pPr algn="l" fontAlgn="ctr"/>
                      <a:r>
                        <a:rPr lang="en-US" sz="900" u="none" strike="noStrike">
                          <a:effectLst/>
                          <a:latin typeface="+mn-lt"/>
                        </a:rPr>
                        <a:t>FIP-128 From 11/09/2023 to 07/10/2023</a:t>
                      </a:r>
                      <a:endParaRPr lang="en-US" sz="900" b="0" i="0" u="none" strike="noStrike">
                        <a:solidFill>
                          <a:srgbClr val="000000"/>
                        </a:solidFill>
                        <a:effectLst/>
                        <a:latin typeface="+mn-lt"/>
                      </a:endParaRPr>
                    </a:p>
                  </a:txBody>
                  <a:tcPr marL="831" marR="831" marT="831" marB="0" anchor="ctr"/>
                </a:tc>
                <a:tc>
                  <a:txBody>
                    <a:bodyPr/>
                    <a:lstStyle/>
                    <a:p>
                      <a:pPr algn="ctr" fontAlgn="ctr"/>
                      <a:r>
                        <a:rPr lang="en-IN" sz="900" u="none" strike="noStrike" dirty="0">
                          <a:effectLst/>
                          <a:latin typeface="+mn-lt"/>
                        </a:rPr>
                        <a:t>2</a:t>
                      </a:r>
                      <a:endParaRPr lang="en-IN" sz="900" b="0" i="0" u="none" strike="noStrike" dirty="0">
                        <a:solidFill>
                          <a:srgbClr val="000000"/>
                        </a:solidFill>
                        <a:effectLst/>
                        <a:latin typeface="+mn-lt"/>
                      </a:endParaRPr>
                    </a:p>
                  </a:txBody>
                  <a:tcPr marL="831" marR="831" marT="831" marB="0" anchor="ctr"/>
                </a:tc>
                <a:extLst>
                  <a:ext uri="{0D108BD9-81ED-4DB2-BD59-A6C34878D82A}">
                    <a16:rowId xmlns:a16="http://schemas.microsoft.com/office/drawing/2014/main" xmlns="" val="1282945061"/>
                  </a:ext>
                </a:extLst>
              </a:tr>
              <a:tr h="48191">
                <a:tc>
                  <a:txBody>
                    <a:bodyPr/>
                    <a:lstStyle/>
                    <a:p>
                      <a:pPr algn="ctr" fontAlgn="ctr"/>
                      <a:r>
                        <a:rPr lang="en-IN" sz="900" u="none" strike="noStrike">
                          <a:effectLst/>
                          <a:latin typeface="+mn-lt"/>
                        </a:rPr>
                        <a:t>22</a:t>
                      </a:r>
                      <a:endParaRPr lang="en-IN" sz="900" b="0" i="0" u="none" strike="noStrike">
                        <a:solidFill>
                          <a:srgbClr val="000000"/>
                        </a:solidFill>
                        <a:effectLst/>
                        <a:latin typeface="+mn-lt"/>
                      </a:endParaRPr>
                    </a:p>
                  </a:txBody>
                  <a:tcPr marL="831" marR="831" marT="831" marB="0" anchor="ctr"/>
                </a:tc>
                <a:tc>
                  <a:txBody>
                    <a:bodyPr/>
                    <a:lstStyle/>
                    <a:p>
                      <a:pPr algn="l" fontAlgn="ctr"/>
                      <a:r>
                        <a:rPr lang="en-IN" sz="900" u="none" strike="noStrike">
                          <a:effectLst/>
                          <a:latin typeface="+mn-lt"/>
                        </a:rPr>
                        <a:t>Dr. Tushar Panchal</a:t>
                      </a:r>
                      <a:endParaRPr lang="en-IN" sz="900" b="0" i="0" u="none" strike="noStrike">
                        <a:solidFill>
                          <a:srgbClr val="000000"/>
                        </a:solidFill>
                        <a:effectLst/>
                        <a:latin typeface="+mn-lt"/>
                      </a:endParaRPr>
                    </a:p>
                  </a:txBody>
                  <a:tcPr marL="831" marR="831" marT="831" marB="0" anchor="ctr"/>
                </a:tc>
                <a:tc>
                  <a:txBody>
                    <a:bodyPr/>
                    <a:lstStyle/>
                    <a:p>
                      <a:pPr algn="l" fontAlgn="ctr"/>
                      <a:r>
                        <a:rPr lang="en-IN" sz="900" b="0" i="0" u="none" strike="noStrike" dirty="0">
                          <a:solidFill>
                            <a:srgbClr val="000000"/>
                          </a:solidFill>
                          <a:effectLst/>
                          <a:latin typeface="+mn-lt"/>
                        </a:rPr>
                        <a:t>Skill Development</a:t>
                      </a:r>
                    </a:p>
                  </a:txBody>
                  <a:tcPr marL="831" marR="831" marT="831" marB="0" anchor="ctr"/>
                </a:tc>
                <a:tc>
                  <a:txBody>
                    <a:bodyPr/>
                    <a:lstStyle/>
                    <a:p>
                      <a:pPr algn="l" fontAlgn="t"/>
                      <a:r>
                        <a:rPr lang="en-IN" sz="900" b="0" i="0" u="none" strike="noStrike" dirty="0">
                          <a:solidFill>
                            <a:srgbClr val="000000"/>
                          </a:solidFill>
                          <a:effectLst/>
                          <a:latin typeface="+mn-lt"/>
                        </a:rPr>
                        <a:t>Guajarat Technological University, Ahmedabad</a:t>
                      </a:r>
                    </a:p>
                  </a:txBody>
                  <a:tcPr marL="7620" marR="7620" marT="7620" marB="0"/>
                </a:tc>
                <a:tc>
                  <a:txBody>
                    <a:bodyPr/>
                    <a:lstStyle/>
                    <a:p>
                      <a:pPr algn="l" fontAlgn="ctr"/>
                      <a:r>
                        <a:rPr lang="en-US" sz="900" u="none" strike="noStrike">
                          <a:effectLst/>
                          <a:latin typeface="+mn-lt"/>
                        </a:rPr>
                        <a:t>FIP-130 From 26/02/2024 to 23/03/2024</a:t>
                      </a:r>
                      <a:endParaRPr lang="en-US" sz="900" b="0" i="0" u="none" strike="noStrike">
                        <a:solidFill>
                          <a:srgbClr val="000000"/>
                        </a:solidFill>
                        <a:effectLst/>
                        <a:latin typeface="+mn-lt"/>
                      </a:endParaRPr>
                    </a:p>
                  </a:txBody>
                  <a:tcPr marL="831" marR="831" marT="831" marB="0" anchor="ctr"/>
                </a:tc>
                <a:tc>
                  <a:txBody>
                    <a:bodyPr/>
                    <a:lstStyle/>
                    <a:p>
                      <a:pPr algn="ctr" fontAlgn="ctr"/>
                      <a:r>
                        <a:rPr lang="en-IN" sz="900" u="none" strike="noStrike" dirty="0">
                          <a:effectLst/>
                          <a:latin typeface="+mn-lt"/>
                        </a:rPr>
                        <a:t>2</a:t>
                      </a:r>
                      <a:endParaRPr lang="en-IN" sz="900" b="0" i="0" u="none" strike="noStrike" dirty="0">
                        <a:solidFill>
                          <a:srgbClr val="000000"/>
                        </a:solidFill>
                        <a:effectLst/>
                        <a:latin typeface="+mn-lt"/>
                      </a:endParaRPr>
                    </a:p>
                  </a:txBody>
                  <a:tcPr marL="831" marR="831" marT="831" marB="0" anchor="ctr"/>
                </a:tc>
                <a:extLst>
                  <a:ext uri="{0D108BD9-81ED-4DB2-BD59-A6C34878D82A}">
                    <a16:rowId xmlns:a16="http://schemas.microsoft.com/office/drawing/2014/main" xmlns="" val="3274755276"/>
                  </a:ext>
                </a:extLst>
              </a:tr>
              <a:tr h="72287">
                <a:tc>
                  <a:txBody>
                    <a:bodyPr/>
                    <a:lstStyle/>
                    <a:p>
                      <a:pPr algn="ctr" fontAlgn="ctr"/>
                      <a:r>
                        <a:rPr lang="en-IN" sz="900" u="none" strike="noStrike">
                          <a:effectLst/>
                          <a:latin typeface="+mn-lt"/>
                        </a:rPr>
                        <a:t>23</a:t>
                      </a:r>
                      <a:endParaRPr lang="en-IN" sz="900" b="0" i="0" u="none" strike="noStrike">
                        <a:solidFill>
                          <a:srgbClr val="000000"/>
                        </a:solidFill>
                        <a:effectLst/>
                        <a:latin typeface="+mn-lt"/>
                      </a:endParaRPr>
                    </a:p>
                  </a:txBody>
                  <a:tcPr marL="831" marR="831" marT="831" marB="0" anchor="ctr"/>
                </a:tc>
                <a:tc>
                  <a:txBody>
                    <a:bodyPr/>
                    <a:lstStyle/>
                    <a:p>
                      <a:pPr algn="l" fontAlgn="ctr"/>
                      <a:r>
                        <a:rPr lang="en-IN" sz="900" u="none" strike="noStrike" dirty="0">
                          <a:effectLst/>
                          <a:latin typeface="+mn-lt"/>
                        </a:rPr>
                        <a:t>Dr. Vishal Joshi</a:t>
                      </a:r>
                      <a:endParaRPr lang="en-IN" sz="900" b="0" i="0" u="none" strike="noStrike" dirty="0">
                        <a:solidFill>
                          <a:srgbClr val="000000"/>
                        </a:solidFill>
                        <a:effectLst/>
                        <a:latin typeface="+mn-lt"/>
                      </a:endParaRPr>
                    </a:p>
                  </a:txBody>
                  <a:tcPr marL="831" marR="831" marT="831" marB="0" anchor="ctr"/>
                </a:tc>
                <a:tc>
                  <a:txBody>
                    <a:bodyPr/>
                    <a:lstStyle/>
                    <a:p>
                      <a:pPr algn="l" fontAlgn="ctr"/>
                      <a:r>
                        <a:rPr lang="en-IN" sz="900" b="0" i="0" u="none" strike="noStrike" dirty="0">
                          <a:solidFill>
                            <a:srgbClr val="000000"/>
                          </a:solidFill>
                          <a:effectLst/>
                          <a:latin typeface="+mn-lt"/>
                        </a:rPr>
                        <a:t>History</a:t>
                      </a:r>
                    </a:p>
                  </a:txBody>
                  <a:tcPr marL="831" marR="831" marT="831" marB="0" anchor="ctr"/>
                </a:tc>
                <a:tc>
                  <a:txBody>
                    <a:bodyPr/>
                    <a:lstStyle/>
                    <a:p>
                      <a:pPr algn="l" fontAlgn="ctr"/>
                      <a:r>
                        <a:rPr lang="en-IN" sz="900" b="0" i="0" u="none" strike="noStrike" dirty="0">
                          <a:solidFill>
                            <a:srgbClr val="000000"/>
                          </a:solidFill>
                          <a:effectLst/>
                          <a:latin typeface="+mn-lt"/>
                        </a:rPr>
                        <a:t>B.K.N.M University</a:t>
                      </a:r>
                    </a:p>
                  </a:txBody>
                  <a:tcPr marL="831" marR="831" marT="831" marB="0" anchor="ctr"/>
                </a:tc>
                <a:tc>
                  <a:txBody>
                    <a:bodyPr/>
                    <a:lstStyle/>
                    <a:p>
                      <a:pPr algn="l" fontAlgn="ctr"/>
                      <a:r>
                        <a:rPr lang="en-US" sz="900" u="none" strike="noStrike">
                          <a:effectLst/>
                          <a:latin typeface="+mn-lt"/>
                        </a:rPr>
                        <a:t>FIP-128 From 11/09/2023 to 07/10/2023</a:t>
                      </a:r>
                      <a:endParaRPr lang="en-US" sz="900" b="0" i="0" u="none" strike="noStrike">
                        <a:solidFill>
                          <a:srgbClr val="000000"/>
                        </a:solidFill>
                        <a:effectLst/>
                        <a:latin typeface="+mn-lt"/>
                      </a:endParaRPr>
                    </a:p>
                  </a:txBody>
                  <a:tcPr marL="831" marR="831" marT="831" marB="0" anchor="ctr"/>
                </a:tc>
                <a:tc>
                  <a:txBody>
                    <a:bodyPr/>
                    <a:lstStyle/>
                    <a:p>
                      <a:pPr algn="ctr" fontAlgn="ctr"/>
                      <a:r>
                        <a:rPr lang="en-IN" sz="900" u="none" strike="noStrike" dirty="0">
                          <a:effectLst/>
                          <a:latin typeface="+mn-lt"/>
                        </a:rPr>
                        <a:t>2</a:t>
                      </a:r>
                      <a:endParaRPr lang="en-IN" sz="900" b="0" i="0" u="none" strike="noStrike" dirty="0">
                        <a:solidFill>
                          <a:srgbClr val="000000"/>
                        </a:solidFill>
                        <a:effectLst/>
                        <a:latin typeface="+mn-lt"/>
                      </a:endParaRPr>
                    </a:p>
                  </a:txBody>
                  <a:tcPr marL="831" marR="831" marT="831" marB="0" anchor="ctr"/>
                </a:tc>
                <a:extLst>
                  <a:ext uri="{0D108BD9-81ED-4DB2-BD59-A6C34878D82A}">
                    <a16:rowId xmlns:a16="http://schemas.microsoft.com/office/drawing/2014/main" xmlns="" val="4220196465"/>
                  </a:ext>
                </a:extLst>
              </a:tr>
              <a:tr h="48191">
                <a:tc rowSpan="2">
                  <a:txBody>
                    <a:bodyPr/>
                    <a:lstStyle/>
                    <a:p>
                      <a:pPr algn="ctr" fontAlgn="ctr"/>
                      <a:r>
                        <a:rPr lang="en-IN" sz="900" u="none" strike="noStrike">
                          <a:effectLst/>
                          <a:latin typeface="+mn-lt"/>
                        </a:rPr>
                        <a:t>24</a:t>
                      </a:r>
                      <a:endParaRPr lang="en-IN" sz="900" b="0" i="0" u="none" strike="noStrike">
                        <a:solidFill>
                          <a:srgbClr val="000000"/>
                        </a:solidFill>
                        <a:effectLst/>
                        <a:latin typeface="+mn-lt"/>
                      </a:endParaRPr>
                    </a:p>
                  </a:txBody>
                  <a:tcPr marL="831" marR="831" marT="831" marB="0" anchor="ctr"/>
                </a:tc>
                <a:tc rowSpan="2">
                  <a:txBody>
                    <a:bodyPr/>
                    <a:lstStyle/>
                    <a:p>
                      <a:pPr algn="l" fontAlgn="ctr"/>
                      <a:r>
                        <a:rPr lang="en-IN" sz="900" u="none" strike="noStrike" dirty="0">
                          <a:effectLst/>
                          <a:latin typeface="+mn-lt"/>
                        </a:rPr>
                        <a:t>Dr. Awa Shukla</a:t>
                      </a:r>
                      <a:endParaRPr lang="en-IN" sz="900" b="0" i="0" u="none" strike="noStrike" dirty="0">
                        <a:solidFill>
                          <a:srgbClr val="000000"/>
                        </a:solidFill>
                        <a:effectLst/>
                        <a:latin typeface="+mn-lt"/>
                      </a:endParaRPr>
                    </a:p>
                  </a:txBody>
                  <a:tcPr marL="831" marR="831" marT="831" marB="0" anchor="ctr"/>
                </a:tc>
                <a:tc rowSpan="2">
                  <a:txBody>
                    <a:bodyPr/>
                    <a:lstStyle/>
                    <a:p>
                      <a:pPr algn="l" fontAlgn="ctr"/>
                      <a:r>
                        <a:rPr lang="en-IN" sz="900" b="0" i="0" u="none" strike="noStrike" dirty="0">
                          <a:solidFill>
                            <a:srgbClr val="000000"/>
                          </a:solidFill>
                          <a:effectLst/>
                          <a:latin typeface="+mn-lt"/>
                        </a:rPr>
                        <a:t>Education</a:t>
                      </a:r>
                    </a:p>
                  </a:txBody>
                  <a:tcPr marL="831" marR="831" marT="831" marB="0" anchor="ctr"/>
                </a:tc>
                <a:tc rowSpan="2">
                  <a:txBody>
                    <a:bodyPr/>
                    <a:lstStyle/>
                    <a:p>
                      <a:pPr algn="l" fontAlgn="ctr"/>
                      <a:r>
                        <a:rPr lang="en-IN" sz="900" b="0" i="0" u="none" strike="noStrike" dirty="0">
                          <a:solidFill>
                            <a:srgbClr val="000000"/>
                          </a:solidFill>
                          <a:effectLst/>
                          <a:latin typeface="+mn-lt"/>
                        </a:rPr>
                        <a:t>Babasaheb Ambedkar Open University, Gandhinagar </a:t>
                      </a:r>
                    </a:p>
                  </a:txBody>
                  <a:tcPr marL="831" marR="831" marT="831" marB="0" anchor="ctr"/>
                </a:tc>
                <a:tc>
                  <a:txBody>
                    <a:bodyPr/>
                    <a:lstStyle/>
                    <a:p>
                      <a:pPr algn="l" fontAlgn="ctr"/>
                      <a:r>
                        <a:rPr lang="en-US" sz="900" u="none" strike="noStrike">
                          <a:effectLst/>
                          <a:latin typeface="+mn-lt"/>
                        </a:rPr>
                        <a:t>FIP-128 From 11/09/2023 to 07/10/2023</a:t>
                      </a:r>
                      <a:endParaRPr lang="en-US" sz="900" b="0" i="0" u="none" strike="noStrike">
                        <a:solidFill>
                          <a:srgbClr val="000000"/>
                        </a:solidFill>
                        <a:effectLst/>
                        <a:latin typeface="+mn-lt"/>
                      </a:endParaRPr>
                    </a:p>
                  </a:txBody>
                  <a:tcPr marL="831" marR="831" marT="831" marB="0" anchor="ctr"/>
                </a:tc>
                <a:tc>
                  <a:txBody>
                    <a:bodyPr/>
                    <a:lstStyle/>
                    <a:p>
                      <a:pPr algn="ctr" fontAlgn="ctr"/>
                      <a:r>
                        <a:rPr lang="en-IN" sz="900" u="none" strike="noStrike" dirty="0">
                          <a:effectLst/>
                          <a:latin typeface="+mn-lt"/>
                        </a:rPr>
                        <a:t>2</a:t>
                      </a:r>
                      <a:endParaRPr lang="en-IN" sz="900" b="0" i="0" u="none" strike="noStrike" dirty="0">
                        <a:solidFill>
                          <a:srgbClr val="000000"/>
                        </a:solidFill>
                        <a:effectLst/>
                        <a:latin typeface="+mn-lt"/>
                      </a:endParaRPr>
                    </a:p>
                  </a:txBody>
                  <a:tcPr marL="831" marR="831" marT="831" marB="0" anchor="ctr"/>
                </a:tc>
                <a:extLst>
                  <a:ext uri="{0D108BD9-81ED-4DB2-BD59-A6C34878D82A}">
                    <a16:rowId xmlns:a16="http://schemas.microsoft.com/office/drawing/2014/main" xmlns="" val="3931767606"/>
                  </a:ext>
                </a:extLst>
              </a:tr>
              <a:tr h="48191">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l" fontAlgn="ctr"/>
                      <a:r>
                        <a:rPr lang="en-US" sz="900" u="none" strike="noStrike">
                          <a:effectLst/>
                          <a:latin typeface="+mn-lt"/>
                        </a:rPr>
                        <a:t>OP-121 From 04/11/2019 to 23/11/2019</a:t>
                      </a:r>
                      <a:endParaRPr lang="en-US" sz="900" b="0" i="0" u="none" strike="noStrike">
                        <a:solidFill>
                          <a:srgbClr val="000000"/>
                        </a:solidFill>
                        <a:effectLst/>
                        <a:latin typeface="+mn-lt"/>
                      </a:endParaRPr>
                    </a:p>
                  </a:txBody>
                  <a:tcPr marL="831" marR="831" marT="831" marB="0" anchor="ctr"/>
                </a:tc>
                <a:tc>
                  <a:txBody>
                    <a:bodyPr/>
                    <a:lstStyle/>
                    <a:p>
                      <a:pPr algn="ctr" fontAlgn="ctr"/>
                      <a:r>
                        <a:rPr lang="en-IN" sz="900" u="none" strike="noStrike" dirty="0">
                          <a:effectLst/>
                          <a:latin typeface="+mn-lt"/>
                        </a:rPr>
                        <a:t>2</a:t>
                      </a:r>
                      <a:endParaRPr lang="en-IN" sz="900" b="0" i="0" u="none" strike="noStrike" dirty="0">
                        <a:solidFill>
                          <a:srgbClr val="000000"/>
                        </a:solidFill>
                        <a:effectLst/>
                        <a:latin typeface="+mn-lt"/>
                      </a:endParaRPr>
                    </a:p>
                  </a:txBody>
                  <a:tcPr marL="831" marR="831" marT="831" marB="0" anchor="ctr"/>
                </a:tc>
                <a:extLst>
                  <a:ext uri="{0D108BD9-81ED-4DB2-BD59-A6C34878D82A}">
                    <a16:rowId xmlns:a16="http://schemas.microsoft.com/office/drawing/2014/main" xmlns="" val="1201227883"/>
                  </a:ext>
                </a:extLst>
              </a:tr>
              <a:tr h="113831">
                <a:tc>
                  <a:txBody>
                    <a:bodyPr/>
                    <a:lstStyle/>
                    <a:p>
                      <a:pPr algn="ctr" fontAlgn="ctr"/>
                      <a:r>
                        <a:rPr lang="en-IN" sz="900" u="none" strike="noStrike">
                          <a:effectLst/>
                          <a:latin typeface="+mn-lt"/>
                        </a:rPr>
                        <a:t>25</a:t>
                      </a:r>
                      <a:endParaRPr lang="en-IN" sz="900" b="0" i="0" u="none" strike="noStrike">
                        <a:solidFill>
                          <a:srgbClr val="000000"/>
                        </a:solidFill>
                        <a:effectLst/>
                        <a:latin typeface="+mn-lt"/>
                      </a:endParaRPr>
                    </a:p>
                  </a:txBody>
                  <a:tcPr marL="831" marR="831" marT="831" marB="0" anchor="ctr"/>
                </a:tc>
                <a:tc>
                  <a:txBody>
                    <a:bodyPr/>
                    <a:lstStyle/>
                    <a:p>
                      <a:pPr algn="l" fontAlgn="ctr"/>
                      <a:r>
                        <a:rPr lang="en-IN" sz="900" u="none" strike="noStrike" dirty="0">
                          <a:effectLst/>
                          <a:latin typeface="+mn-lt"/>
                        </a:rPr>
                        <a:t>Prof. Arun Khaarat</a:t>
                      </a:r>
                      <a:endParaRPr lang="en-IN" sz="900" b="0" i="0" u="none" strike="noStrike" dirty="0">
                        <a:solidFill>
                          <a:srgbClr val="000000"/>
                        </a:solidFill>
                        <a:effectLst/>
                        <a:latin typeface="+mn-lt"/>
                      </a:endParaRPr>
                    </a:p>
                  </a:txBody>
                  <a:tcPr marL="831" marR="831" marT="831" marB="0" anchor="ctr"/>
                </a:tc>
                <a:tc>
                  <a:txBody>
                    <a:bodyPr/>
                    <a:lstStyle/>
                    <a:p>
                      <a:pPr algn="l" fontAlgn="ctr"/>
                      <a:r>
                        <a:rPr lang="en-IN" sz="900" b="0" i="0" u="none" strike="noStrike" dirty="0">
                          <a:solidFill>
                            <a:srgbClr val="000000"/>
                          </a:solidFill>
                          <a:effectLst/>
                          <a:latin typeface="+mn-lt"/>
                        </a:rPr>
                        <a:t>Education</a:t>
                      </a:r>
                    </a:p>
                  </a:txBody>
                  <a:tcPr marL="831" marR="831" marT="831" marB="0" anchor="ctr"/>
                </a:tc>
                <a:tc>
                  <a:txBody>
                    <a:bodyPr/>
                    <a:lstStyle/>
                    <a:p>
                      <a:pPr algn="l" fontAlgn="t"/>
                      <a:r>
                        <a:rPr lang="en-IN" sz="900" b="0" i="0" u="none" strike="noStrike" dirty="0">
                          <a:solidFill>
                            <a:srgbClr val="000000"/>
                          </a:solidFill>
                          <a:effectLst/>
                          <a:latin typeface="+mn-lt"/>
                        </a:rPr>
                        <a:t>Dr. Babasaheb Ambedkar Marathwada University, Aurangabad.</a:t>
                      </a:r>
                    </a:p>
                  </a:txBody>
                  <a:tcPr marL="7620" marR="7620" marT="7620" marB="0"/>
                </a:tc>
                <a:tc>
                  <a:txBody>
                    <a:bodyPr/>
                    <a:lstStyle/>
                    <a:p>
                      <a:pPr algn="l" fontAlgn="ctr"/>
                      <a:r>
                        <a:rPr lang="en-US" sz="900" u="none" strike="noStrike" dirty="0">
                          <a:effectLst/>
                          <a:latin typeface="+mn-lt"/>
                        </a:rPr>
                        <a:t>FIP-130 From 26/02/2024 to 23/03/2024</a:t>
                      </a:r>
                    </a:p>
                    <a:p>
                      <a:pPr algn="l" fontAlgn="ctr"/>
                      <a:r>
                        <a:rPr lang="en-IN" sz="900" u="none" strike="noStrike" dirty="0">
                          <a:effectLst/>
                          <a:latin typeface="+mn-lt"/>
                        </a:rPr>
                        <a:t> </a:t>
                      </a:r>
                      <a:endParaRPr lang="en-IN" sz="900" b="0" i="0" u="none" strike="noStrike" dirty="0">
                        <a:solidFill>
                          <a:srgbClr val="000000"/>
                        </a:solidFill>
                        <a:effectLst/>
                        <a:latin typeface="+mn-lt"/>
                      </a:endParaRPr>
                    </a:p>
                  </a:txBody>
                  <a:tcPr marL="831" marR="831" marT="831" marB="0" anchor="ctr"/>
                </a:tc>
                <a:tc>
                  <a:txBody>
                    <a:bodyPr/>
                    <a:lstStyle/>
                    <a:p>
                      <a:pPr algn="ctr" fontAlgn="ctr"/>
                      <a:r>
                        <a:rPr lang="en-IN" sz="900" u="none" strike="noStrike" dirty="0">
                          <a:effectLst/>
                          <a:latin typeface="+mn-lt"/>
                        </a:rPr>
                        <a:t>2</a:t>
                      </a:r>
                      <a:endParaRPr lang="en-IN" sz="900" b="0" i="0" u="none" strike="noStrike" dirty="0">
                        <a:solidFill>
                          <a:srgbClr val="000000"/>
                        </a:solidFill>
                        <a:effectLst/>
                        <a:latin typeface="+mn-lt"/>
                      </a:endParaRPr>
                    </a:p>
                  </a:txBody>
                  <a:tcPr marL="831" marR="831" marT="831" marB="0" anchor="ctr"/>
                </a:tc>
                <a:extLst>
                  <a:ext uri="{0D108BD9-81ED-4DB2-BD59-A6C34878D82A}">
                    <a16:rowId xmlns:a16="http://schemas.microsoft.com/office/drawing/2014/main" xmlns="" val="3740777666"/>
                  </a:ext>
                </a:extLst>
              </a:tr>
              <a:tr h="44037">
                <a:tc rowSpan="2">
                  <a:txBody>
                    <a:bodyPr/>
                    <a:lstStyle/>
                    <a:p>
                      <a:pPr algn="ctr" fontAlgn="ctr"/>
                      <a:r>
                        <a:rPr lang="en-IN" sz="900" u="none" strike="noStrike">
                          <a:effectLst/>
                          <a:latin typeface="+mn-lt"/>
                        </a:rPr>
                        <a:t>26</a:t>
                      </a:r>
                      <a:endParaRPr lang="en-IN" sz="900" b="0" i="0" u="none" strike="noStrike">
                        <a:solidFill>
                          <a:srgbClr val="000000"/>
                        </a:solidFill>
                        <a:effectLst/>
                        <a:latin typeface="+mn-lt"/>
                      </a:endParaRPr>
                    </a:p>
                  </a:txBody>
                  <a:tcPr marL="831" marR="831" marT="831" marB="0" anchor="ctr"/>
                </a:tc>
                <a:tc rowSpan="2">
                  <a:txBody>
                    <a:bodyPr/>
                    <a:lstStyle/>
                    <a:p>
                      <a:pPr algn="l" fontAlgn="ctr"/>
                      <a:r>
                        <a:rPr lang="en-IN" sz="900" u="none" strike="noStrike" dirty="0">
                          <a:effectLst/>
                          <a:latin typeface="+mn-lt"/>
                        </a:rPr>
                        <a:t>Dr. Artiben Oza</a:t>
                      </a:r>
                      <a:endParaRPr lang="en-IN" sz="900" b="0" i="0" u="none" strike="noStrike" dirty="0">
                        <a:solidFill>
                          <a:srgbClr val="000000"/>
                        </a:solidFill>
                        <a:effectLst/>
                        <a:latin typeface="+mn-lt"/>
                      </a:endParaRPr>
                    </a:p>
                  </a:txBody>
                  <a:tcPr marL="831" marR="831" marT="831" marB="0" anchor="ctr"/>
                </a:tc>
                <a:tc rowSpan="2">
                  <a:txBody>
                    <a:bodyPr/>
                    <a:lstStyle/>
                    <a:p>
                      <a:pPr algn="l" fontAlgn="ctr"/>
                      <a:r>
                        <a:rPr lang="en-IN" sz="900" b="0" i="0" u="none" strike="noStrike" dirty="0">
                          <a:solidFill>
                            <a:srgbClr val="000000"/>
                          </a:solidFill>
                          <a:effectLst/>
                          <a:latin typeface="+mn-lt"/>
                        </a:rPr>
                        <a:t>Skill Development</a:t>
                      </a:r>
                    </a:p>
                  </a:txBody>
                  <a:tcPr marL="831" marR="831" marT="831" marB="0" anchor="ctr"/>
                </a:tc>
                <a:tc rowSpan="2">
                  <a:txBody>
                    <a:bodyPr/>
                    <a:lstStyle/>
                    <a:p>
                      <a:pPr algn="l" fontAlgn="t"/>
                      <a:r>
                        <a:rPr lang="en-IN" sz="900" b="0" i="0" u="none" strike="noStrike" kern="1200" dirty="0">
                          <a:solidFill>
                            <a:srgbClr val="000000"/>
                          </a:solidFill>
                          <a:effectLst/>
                          <a:latin typeface="+mn-lt"/>
                          <a:ea typeface="+mn-ea"/>
                          <a:cs typeface="+mn-cs"/>
                        </a:rPr>
                        <a:t>Saurashtra University, Rajkot</a:t>
                      </a:r>
                    </a:p>
                  </a:txBody>
                  <a:tcPr marL="7620" marR="7620" marT="7620" marB="0"/>
                </a:tc>
                <a:tc rowSpan="2">
                  <a:txBody>
                    <a:bodyPr/>
                    <a:lstStyle/>
                    <a:p>
                      <a:pPr algn="l" fontAlgn="ctr"/>
                      <a:r>
                        <a:rPr lang="en-US" sz="900" u="none" strike="noStrike" dirty="0">
                          <a:effectLst/>
                          <a:latin typeface="+mn-lt"/>
                        </a:rPr>
                        <a:t>FIP-130 From 26/02/2024 to 23/03/2024</a:t>
                      </a:r>
                      <a:endParaRPr lang="en-US" sz="900" b="0" i="0" u="none" strike="noStrike" dirty="0">
                        <a:solidFill>
                          <a:srgbClr val="000000"/>
                        </a:solidFill>
                        <a:effectLst/>
                        <a:latin typeface="+mn-lt"/>
                      </a:endParaRPr>
                    </a:p>
                  </a:txBody>
                  <a:tcPr marL="831" marR="831" marT="831" marB="0" anchor="ctr"/>
                </a:tc>
                <a:tc>
                  <a:txBody>
                    <a:bodyPr/>
                    <a:lstStyle/>
                    <a:p>
                      <a:pPr algn="ctr" fontAlgn="ctr"/>
                      <a:r>
                        <a:rPr lang="en-IN" sz="900" u="none" strike="noStrike" dirty="0">
                          <a:effectLst/>
                          <a:latin typeface="+mn-lt"/>
                        </a:rPr>
                        <a:t>1</a:t>
                      </a:r>
                      <a:endParaRPr lang="en-IN" sz="900" b="0" i="0" u="none" strike="noStrike" dirty="0">
                        <a:solidFill>
                          <a:srgbClr val="000000"/>
                        </a:solidFill>
                        <a:effectLst/>
                        <a:latin typeface="+mn-lt"/>
                      </a:endParaRPr>
                    </a:p>
                  </a:txBody>
                  <a:tcPr marL="831" marR="831" marT="831" marB="0" anchor="ctr"/>
                </a:tc>
                <a:extLst>
                  <a:ext uri="{0D108BD9-81ED-4DB2-BD59-A6C34878D82A}">
                    <a16:rowId xmlns:a16="http://schemas.microsoft.com/office/drawing/2014/main" xmlns="" val="525101988"/>
                  </a:ext>
                </a:extLst>
              </a:tr>
              <a:tr h="0">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pPr algn="l" fontAlgn="t"/>
                      <a:endParaRPr lang="en-IN" sz="800" b="0" i="0" u="none" strike="noStrike" kern="1200" dirty="0">
                        <a:solidFill>
                          <a:srgbClr val="000000"/>
                        </a:solidFill>
                        <a:effectLst/>
                        <a:latin typeface="+mn-lt"/>
                        <a:ea typeface="+mn-ea"/>
                        <a:cs typeface="+mn-cs"/>
                      </a:endParaRPr>
                    </a:p>
                  </a:txBody>
                  <a:tcPr marL="7620" marR="7620" marT="7620" marB="0"/>
                </a:tc>
                <a:tc vMerge="1">
                  <a:txBody>
                    <a:bodyPr/>
                    <a:lstStyle/>
                    <a:p>
                      <a:endParaRPr lang="en-IN"/>
                    </a:p>
                  </a:txBody>
                  <a:tcPr/>
                </a:tc>
                <a:tc>
                  <a:txBody>
                    <a:bodyPr/>
                    <a:lstStyle/>
                    <a:p>
                      <a:pPr algn="ctr" fontAlgn="ctr"/>
                      <a:r>
                        <a:rPr lang="en-IN" sz="900" u="none" strike="noStrike">
                          <a:effectLst/>
                          <a:latin typeface="+mn-lt"/>
                        </a:rPr>
                        <a:t>1</a:t>
                      </a:r>
                      <a:endParaRPr lang="en-IN" sz="900" b="0" i="0" u="none" strike="noStrike">
                        <a:solidFill>
                          <a:srgbClr val="000000"/>
                        </a:solidFill>
                        <a:effectLst/>
                        <a:latin typeface="+mn-lt"/>
                      </a:endParaRPr>
                    </a:p>
                  </a:txBody>
                  <a:tcPr marL="831" marR="831" marT="831" marB="0" anchor="ctr"/>
                </a:tc>
                <a:extLst>
                  <a:ext uri="{0D108BD9-81ED-4DB2-BD59-A6C34878D82A}">
                    <a16:rowId xmlns:a16="http://schemas.microsoft.com/office/drawing/2014/main" xmlns="" val="1000032486"/>
                  </a:ext>
                </a:extLst>
              </a:tr>
              <a:tr h="48191">
                <a:tc>
                  <a:txBody>
                    <a:bodyPr/>
                    <a:lstStyle/>
                    <a:p>
                      <a:pPr algn="ctr" fontAlgn="ctr"/>
                      <a:r>
                        <a:rPr lang="en-IN" sz="900" u="none" strike="noStrike">
                          <a:effectLst/>
                          <a:latin typeface="+mn-lt"/>
                        </a:rPr>
                        <a:t>27</a:t>
                      </a:r>
                      <a:endParaRPr lang="en-IN" sz="900" b="0" i="0" u="none" strike="noStrike">
                        <a:solidFill>
                          <a:srgbClr val="000000"/>
                        </a:solidFill>
                        <a:effectLst/>
                        <a:latin typeface="+mn-lt"/>
                      </a:endParaRPr>
                    </a:p>
                  </a:txBody>
                  <a:tcPr marL="831" marR="831" marT="831" marB="0" anchor="ctr"/>
                </a:tc>
                <a:tc>
                  <a:txBody>
                    <a:bodyPr/>
                    <a:lstStyle/>
                    <a:p>
                      <a:pPr algn="l" fontAlgn="ctr"/>
                      <a:r>
                        <a:rPr lang="en-IN" sz="900" u="none" strike="noStrike" dirty="0">
                          <a:effectLst/>
                          <a:latin typeface="+mn-lt"/>
                        </a:rPr>
                        <a:t>Prof. Bharat Joshi</a:t>
                      </a:r>
                      <a:endParaRPr lang="en-IN" sz="900" b="0" i="0" u="none" strike="noStrike" dirty="0">
                        <a:solidFill>
                          <a:srgbClr val="000000"/>
                        </a:solidFill>
                        <a:effectLst/>
                        <a:latin typeface="+mn-lt"/>
                      </a:endParaRPr>
                    </a:p>
                  </a:txBody>
                  <a:tcPr marL="831" marR="831" marT="831" marB="0" anchor="ctr"/>
                </a:tc>
                <a:tc>
                  <a:txBody>
                    <a:bodyPr/>
                    <a:lstStyle/>
                    <a:p>
                      <a:pPr algn="l" fontAlgn="ctr"/>
                      <a:r>
                        <a:rPr lang="en-IN" sz="900" b="0" i="0" u="none" strike="noStrike" dirty="0">
                          <a:solidFill>
                            <a:srgbClr val="000000"/>
                          </a:solidFill>
                          <a:effectLst/>
                          <a:latin typeface="+mn-lt"/>
                        </a:rPr>
                        <a:t>Holistic &amp; Multidisciplinary Education</a:t>
                      </a:r>
                    </a:p>
                  </a:txBody>
                  <a:tcPr marL="831" marR="831" marT="831" marB="0" anchor="ctr"/>
                </a:tc>
                <a:tc>
                  <a:txBody>
                    <a:bodyPr/>
                    <a:lstStyle/>
                    <a:p>
                      <a:pPr algn="l" fontAlgn="ctr"/>
                      <a:r>
                        <a:rPr lang="en-US" sz="900" b="0" i="0" u="none" strike="noStrike" dirty="0">
                          <a:solidFill>
                            <a:srgbClr val="000000"/>
                          </a:solidFill>
                          <a:effectLst/>
                          <a:latin typeface="+mn-lt"/>
                        </a:rPr>
                        <a:t>Faculty of Education, Gujarat Vidyapith, Ahmedabad</a:t>
                      </a:r>
                      <a:endParaRPr lang="en-IN" sz="900" b="0" i="0" u="none" strike="noStrike" dirty="0">
                        <a:solidFill>
                          <a:srgbClr val="000000"/>
                        </a:solidFill>
                        <a:effectLst/>
                        <a:latin typeface="+mn-lt"/>
                      </a:endParaRPr>
                    </a:p>
                  </a:txBody>
                  <a:tcPr marL="831" marR="831" marT="831" marB="0" anchor="ctr"/>
                </a:tc>
                <a:tc>
                  <a:txBody>
                    <a:bodyPr/>
                    <a:lstStyle/>
                    <a:p>
                      <a:pPr algn="l" fontAlgn="ctr"/>
                      <a:r>
                        <a:rPr lang="en-US" sz="900" u="none" strike="noStrike">
                          <a:effectLst/>
                          <a:latin typeface="+mn-lt"/>
                        </a:rPr>
                        <a:t>FIP-130 From 26/02/2024 to 23/03/2024</a:t>
                      </a:r>
                      <a:endParaRPr lang="en-US" sz="900" b="0" i="0" u="none" strike="noStrike">
                        <a:solidFill>
                          <a:srgbClr val="000000"/>
                        </a:solidFill>
                        <a:effectLst/>
                        <a:latin typeface="+mn-lt"/>
                      </a:endParaRPr>
                    </a:p>
                  </a:txBody>
                  <a:tcPr marL="831" marR="831" marT="831" marB="0" anchor="ctr"/>
                </a:tc>
                <a:tc>
                  <a:txBody>
                    <a:bodyPr/>
                    <a:lstStyle/>
                    <a:p>
                      <a:pPr algn="ctr" fontAlgn="ctr"/>
                      <a:r>
                        <a:rPr lang="en-IN" sz="900" u="none" strike="noStrike">
                          <a:effectLst/>
                          <a:latin typeface="+mn-lt"/>
                        </a:rPr>
                        <a:t>1</a:t>
                      </a:r>
                      <a:endParaRPr lang="en-IN" sz="900" b="0" i="0" u="none" strike="noStrike">
                        <a:solidFill>
                          <a:srgbClr val="000000"/>
                        </a:solidFill>
                        <a:effectLst/>
                        <a:latin typeface="+mn-lt"/>
                      </a:endParaRPr>
                    </a:p>
                  </a:txBody>
                  <a:tcPr marL="831" marR="831" marT="831" marB="0" anchor="ctr"/>
                </a:tc>
                <a:extLst>
                  <a:ext uri="{0D108BD9-81ED-4DB2-BD59-A6C34878D82A}">
                    <a16:rowId xmlns:a16="http://schemas.microsoft.com/office/drawing/2014/main" xmlns="" val="1889068259"/>
                  </a:ext>
                </a:extLst>
              </a:tr>
              <a:tr h="50892">
                <a:tc>
                  <a:txBody>
                    <a:bodyPr/>
                    <a:lstStyle/>
                    <a:p>
                      <a:pPr algn="ctr" fontAlgn="ctr"/>
                      <a:r>
                        <a:rPr lang="en-IN" sz="900" u="none" strike="noStrike">
                          <a:effectLst/>
                          <a:latin typeface="+mn-lt"/>
                        </a:rPr>
                        <a:t>28</a:t>
                      </a:r>
                      <a:endParaRPr lang="en-IN" sz="900" b="0" i="0" u="none" strike="noStrike">
                        <a:solidFill>
                          <a:srgbClr val="000000"/>
                        </a:solidFill>
                        <a:effectLst/>
                        <a:latin typeface="+mn-lt"/>
                      </a:endParaRPr>
                    </a:p>
                  </a:txBody>
                  <a:tcPr marL="831" marR="831" marT="831" marB="0" anchor="ctr"/>
                </a:tc>
                <a:tc>
                  <a:txBody>
                    <a:bodyPr/>
                    <a:lstStyle/>
                    <a:p>
                      <a:pPr algn="l" fontAlgn="ctr"/>
                      <a:r>
                        <a:rPr lang="en-IN" sz="900" u="none" strike="noStrike" dirty="0">
                          <a:effectLst/>
                          <a:latin typeface="+mn-lt"/>
                        </a:rPr>
                        <a:t>Vaishali Parekh</a:t>
                      </a:r>
                      <a:endParaRPr lang="en-IN" sz="900" b="0" i="0" u="none" strike="noStrike" dirty="0">
                        <a:solidFill>
                          <a:srgbClr val="000000"/>
                        </a:solidFill>
                        <a:effectLst/>
                        <a:latin typeface="+mn-lt"/>
                      </a:endParaRPr>
                    </a:p>
                  </a:txBody>
                  <a:tcPr marL="831" marR="831" marT="831" marB="0" anchor="ctr"/>
                </a:tc>
                <a:tc>
                  <a:txBody>
                    <a:bodyPr/>
                    <a:lstStyle/>
                    <a:p>
                      <a:pPr algn="l" fontAlgn="ctr"/>
                      <a:r>
                        <a:rPr lang="en-IN" sz="900" b="0" i="0" u="none" strike="noStrike" dirty="0">
                          <a:solidFill>
                            <a:srgbClr val="000000"/>
                          </a:solidFill>
                          <a:effectLst/>
                          <a:latin typeface="+mn-lt"/>
                        </a:rPr>
                        <a:t>Management</a:t>
                      </a:r>
                    </a:p>
                  </a:txBody>
                  <a:tcPr marL="831" marR="831" marT="831" marB="0" anchor="ctr"/>
                </a:tc>
                <a:tc>
                  <a:txBody>
                    <a:bodyPr/>
                    <a:lstStyle/>
                    <a:p>
                      <a:pPr algn="l" fontAlgn="ctr"/>
                      <a:r>
                        <a:rPr lang="en-IN" sz="900" b="0" i="0" u="none" strike="noStrike" dirty="0">
                          <a:solidFill>
                            <a:srgbClr val="000000"/>
                          </a:solidFill>
                          <a:effectLst/>
                          <a:latin typeface="+mn-lt"/>
                        </a:rPr>
                        <a:t>Freelance</a:t>
                      </a:r>
                    </a:p>
                  </a:txBody>
                  <a:tcPr marL="831" marR="831" marT="831" marB="0" anchor="ctr"/>
                </a:tc>
                <a:tc>
                  <a:txBody>
                    <a:bodyPr/>
                    <a:lstStyle/>
                    <a:p>
                      <a:pPr algn="l" fontAlgn="ctr"/>
                      <a:r>
                        <a:rPr lang="en-US" sz="900" u="none" strike="noStrike">
                          <a:effectLst/>
                          <a:latin typeface="+mn-lt"/>
                        </a:rPr>
                        <a:t>FIP-129 From 08/01/2024 to 03/02/2024</a:t>
                      </a:r>
                      <a:endParaRPr lang="en-US" sz="900" b="0" i="0" u="none" strike="noStrike">
                        <a:solidFill>
                          <a:srgbClr val="000000"/>
                        </a:solidFill>
                        <a:effectLst/>
                        <a:latin typeface="+mn-lt"/>
                      </a:endParaRPr>
                    </a:p>
                  </a:txBody>
                  <a:tcPr marL="831" marR="831" marT="831" marB="0" anchor="ctr"/>
                </a:tc>
                <a:tc>
                  <a:txBody>
                    <a:bodyPr/>
                    <a:lstStyle/>
                    <a:p>
                      <a:pPr algn="ctr" fontAlgn="ctr"/>
                      <a:r>
                        <a:rPr lang="en-IN" sz="900" u="none" strike="noStrike">
                          <a:effectLst/>
                          <a:latin typeface="+mn-lt"/>
                        </a:rPr>
                        <a:t>2</a:t>
                      </a:r>
                      <a:endParaRPr lang="en-IN" sz="900" b="0" i="0" u="none" strike="noStrike">
                        <a:solidFill>
                          <a:srgbClr val="000000"/>
                        </a:solidFill>
                        <a:effectLst/>
                        <a:latin typeface="+mn-lt"/>
                      </a:endParaRPr>
                    </a:p>
                  </a:txBody>
                  <a:tcPr marL="831" marR="831" marT="831" marB="0" anchor="ctr"/>
                </a:tc>
                <a:extLst>
                  <a:ext uri="{0D108BD9-81ED-4DB2-BD59-A6C34878D82A}">
                    <a16:rowId xmlns:a16="http://schemas.microsoft.com/office/drawing/2014/main" xmlns="" val="2051715923"/>
                  </a:ext>
                </a:extLst>
              </a:tr>
              <a:tr h="48191">
                <a:tc>
                  <a:txBody>
                    <a:bodyPr/>
                    <a:lstStyle/>
                    <a:p>
                      <a:pPr algn="ctr" fontAlgn="ctr"/>
                      <a:r>
                        <a:rPr lang="en-IN" sz="900" u="none" strike="noStrike">
                          <a:effectLst/>
                          <a:latin typeface="+mn-lt"/>
                        </a:rPr>
                        <a:t>29</a:t>
                      </a:r>
                      <a:endParaRPr lang="en-IN" sz="900" b="0" i="0" u="none" strike="noStrike">
                        <a:solidFill>
                          <a:srgbClr val="000000"/>
                        </a:solidFill>
                        <a:effectLst/>
                        <a:latin typeface="+mn-lt"/>
                      </a:endParaRPr>
                    </a:p>
                  </a:txBody>
                  <a:tcPr marL="831" marR="831" marT="831" marB="0" anchor="ctr"/>
                </a:tc>
                <a:tc>
                  <a:txBody>
                    <a:bodyPr/>
                    <a:lstStyle/>
                    <a:p>
                      <a:pPr algn="l" fontAlgn="ctr"/>
                      <a:r>
                        <a:rPr lang="en-IN" sz="900" u="none" strike="noStrike" dirty="0">
                          <a:effectLst/>
                          <a:latin typeface="+mn-lt"/>
                        </a:rPr>
                        <a:t>Prof. A.D.N. Bajpai</a:t>
                      </a:r>
                      <a:endParaRPr lang="en-IN" sz="900" b="0" i="0" u="none" strike="noStrike" dirty="0">
                        <a:solidFill>
                          <a:srgbClr val="000000"/>
                        </a:solidFill>
                        <a:effectLst/>
                        <a:latin typeface="+mn-lt"/>
                      </a:endParaRPr>
                    </a:p>
                  </a:txBody>
                  <a:tcPr marL="831" marR="831" marT="831" marB="0" anchor="ctr"/>
                </a:tc>
                <a:tc>
                  <a:txBody>
                    <a:bodyPr/>
                    <a:lstStyle/>
                    <a:p>
                      <a:pPr algn="l" fontAlgn="ctr"/>
                      <a:r>
                        <a:rPr lang="en-IN" sz="900" b="0" i="0" u="none" strike="noStrike" dirty="0">
                          <a:solidFill>
                            <a:srgbClr val="000000"/>
                          </a:solidFill>
                          <a:effectLst/>
                          <a:latin typeface="+mn-lt"/>
                        </a:rPr>
                        <a:t>Indian Knowledge Systems</a:t>
                      </a:r>
                    </a:p>
                  </a:txBody>
                  <a:tcPr marL="831" marR="831" marT="831" marB="0" anchor="ctr"/>
                </a:tc>
                <a:tc>
                  <a:txBody>
                    <a:bodyPr/>
                    <a:lstStyle/>
                    <a:p>
                      <a:pPr algn="l" fontAlgn="ctr"/>
                      <a:r>
                        <a:rPr lang="en-IN" sz="900" b="0" i="0" u="none" strike="noStrike" dirty="0">
                          <a:solidFill>
                            <a:srgbClr val="000000"/>
                          </a:solidFill>
                          <a:effectLst/>
                          <a:latin typeface="+mn-lt"/>
                        </a:rPr>
                        <a:t>Himachal Pradesh University, Shimla</a:t>
                      </a:r>
                    </a:p>
                  </a:txBody>
                  <a:tcPr marL="831" marR="831" marT="831" marB="0" anchor="ctr"/>
                </a:tc>
                <a:tc>
                  <a:txBody>
                    <a:bodyPr/>
                    <a:lstStyle/>
                    <a:p>
                      <a:pPr algn="l" fontAlgn="ctr"/>
                      <a:r>
                        <a:rPr lang="en-US" sz="900" u="none" strike="noStrike">
                          <a:effectLst/>
                          <a:latin typeface="+mn-lt"/>
                        </a:rPr>
                        <a:t>FIP-129 From 08/01/2024 to 03/02/2024</a:t>
                      </a:r>
                      <a:endParaRPr lang="en-US" sz="900" b="0" i="0" u="none" strike="noStrike">
                        <a:solidFill>
                          <a:srgbClr val="000000"/>
                        </a:solidFill>
                        <a:effectLst/>
                        <a:latin typeface="+mn-lt"/>
                      </a:endParaRPr>
                    </a:p>
                  </a:txBody>
                  <a:tcPr marL="831" marR="831" marT="831" marB="0" anchor="ctr"/>
                </a:tc>
                <a:tc>
                  <a:txBody>
                    <a:bodyPr/>
                    <a:lstStyle/>
                    <a:p>
                      <a:pPr algn="ctr" fontAlgn="ctr"/>
                      <a:r>
                        <a:rPr lang="en-IN" sz="900" u="none" strike="noStrike">
                          <a:effectLst/>
                          <a:latin typeface="+mn-lt"/>
                        </a:rPr>
                        <a:t>1</a:t>
                      </a:r>
                      <a:endParaRPr lang="en-IN" sz="900" b="0" i="0" u="none" strike="noStrike">
                        <a:solidFill>
                          <a:srgbClr val="000000"/>
                        </a:solidFill>
                        <a:effectLst/>
                        <a:latin typeface="+mn-lt"/>
                      </a:endParaRPr>
                    </a:p>
                  </a:txBody>
                  <a:tcPr marL="831" marR="831" marT="831" marB="0" anchor="ctr"/>
                </a:tc>
                <a:extLst>
                  <a:ext uri="{0D108BD9-81ED-4DB2-BD59-A6C34878D82A}">
                    <a16:rowId xmlns:a16="http://schemas.microsoft.com/office/drawing/2014/main" xmlns="" val="4176072442"/>
                  </a:ext>
                </a:extLst>
              </a:tr>
              <a:tr h="65640">
                <a:tc>
                  <a:txBody>
                    <a:bodyPr/>
                    <a:lstStyle/>
                    <a:p>
                      <a:pPr algn="ctr" fontAlgn="ctr"/>
                      <a:r>
                        <a:rPr lang="en-IN" sz="900" u="none" strike="noStrike">
                          <a:effectLst/>
                          <a:latin typeface="+mn-lt"/>
                        </a:rPr>
                        <a:t>30</a:t>
                      </a:r>
                      <a:endParaRPr lang="en-IN" sz="900" b="0" i="0" u="none" strike="noStrike">
                        <a:solidFill>
                          <a:srgbClr val="000000"/>
                        </a:solidFill>
                        <a:effectLst/>
                        <a:latin typeface="+mn-lt"/>
                      </a:endParaRPr>
                    </a:p>
                  </a:txBody>
                  <a:tcPr marL="831" marR="831" marT="831" marB="0" anchor="ctr"/>
                </a:tc>
                <a:tc>
                  <a:txBody>
                    <a:bodyPr/>
                    <a:lstStyle/>
                    <a:p>
                      <a:pPr algn="l" fontAlgn="ctr"/>
                      <a:r>
                        <a:rPr lang="en-IN" sz="900" u="none" strike="noStrike" dirty="0">
                          <a:effectLst/>
                          <a:latin typeface="+mn-lt"/>
                        </a:rPr>
                        <a:t>Dr. Neetu Tyagi</a:t>
                      </a:r>
                      <a:endParaRPr lang="en-IN" sz="900" b="0" i="0" u="none" strike="noStrike" dirty="0">
                        <a:solidFill>
                          <a:srgbClr val="000000"/>
                        </a:solidFill>
                        <a:effectLst/>
                        <a:latin typeface="+mn-lt"/>
                      </a:endParaRPr>
                    </a:p>
                  </a:txBody>
                  <a:tcPr marL="831" marR="831" marT="831" marB="0" anchor="ctr"/>
                </a:tc>
                <a:tc>
                  <a:txBody>
                    <a:bodyPr/>
                    <a:lstStyle/>
                    <a:p>
                      <a:pPr algn="l" fontAlgn="ctr"/>
                      <a:r>
                        <a:rPr lang="en-IN" sz="900" b="0" i="0" u="none" strike="noStrike" dirty="0">
                          <a:solidFill>
                            <a:srgbClr val="000000"/>
                          </a:solidFill>
                          <a:effectLst/>
                          <a:latin typeface="+mn-lt"/>
                        </a:rPr>
                        <a:t>Skill Development</a:t>
                      </a:r>
                    </a:p>
                  </a:txBody>
                  <a:tcPr marL="831" marR="831" marT="831" marB="0" anchor="ctr"/>
                </a:tc>
                <a:tc>
                  <a:txBody>
                    <a:bodyPr/>
                    <a:lstStyle/>
                    <a:p>
                      <a:pPr algn="l" fontAlgn="ctr"/>
                      <a:r>
                        <a:rPr lang="en-US" sz="900" b="0" i="0" u="none" strike="noStrike" dirty="0">
                          <a:solidFill>
                            <a:srgbClr val="000000"/>
                          </a:solidFill>
                          <a:effectLst/>
                          <a:latin typeface="+mn-lt"/>
                        </a:rPr>
                        <a:t>Department of English, VSP Govt. (PG)  College, Kairana CCS University, Meerut</a:t>
                      </a:r>
                      <a:endParaRPr lang="en-IN" sz="900" b="0" i="0" u="none" strike="noStrike" dirty="0">
                        <a:solidFill>
                          <a:srgbClr val="000000"/>
                        </a:solidFill>
                        <a:effectLst/>
                        <a:latin typeface="+mn-lt"/>
                      </a:endParaRPr>
                    </a:p>
                  </a:txBody>
                  <a:tcPr marL="831" marR="831" marT="831" marB="0" anchor="ctr"/>
                </a:tc>
                <a:tc>
                  <a:txBody>
                    <a:bodyPr/>
                    <a:lstStyle/>
                    <a:p>
                      <a:pPr algn="l" fontAlgn="ctr"/>
                      <a:r>
                        <a:rPr lang="en-US" sz="900" u="none" strike="noStrike">
                          <a:effectLst/>
                          <a:latin typeface="+mn-lt"/>
                        </a:rPr>
                        <a:t>FIP-130 From 26/02/2024 to 23/03/2024</a:t>
                      </a:r>
                      <a:endParaRPr lang="en-US" sz="900" b="0" i="0" u="none" strike="noStrike">
                        <a:solidFill>
                          <a:srgbClr val="000000"/>
                        </a:solidFill>
                        <a:effectLst/>
                        <a:latin typeface="+mn-lt"/>
                      </a:endParaRPr>
                    </a:p>
                  </a:txBody>
                  <a:tcPr marL="831" marR="831" marT="831" marB="0" anchor="ctr"/>
                </a:tc>
                <a:tc>
                  <a:txBody>
                    <a:bodyPr/>
                    <a:lstStyle/>
                    <a:p>
                      <a:pPr algn="ctr" fontAlgn="ctr"/>
                      <a:r>
                        <a:rPr lang="en-IN" sz="900" u="none" strike="noStrike">
                          <a:effectLst/>
                          <a:latin typeface="+mn-lt"/>
                        </a:rPr>
                        <a:t>2</a:t>
                      </a:r>
                      <a:endParaRPr lang="en-IN" sz="900" b="0" i="0" u="none" strike="noStrike">
                        <a:solidFill>
                          <a:srgbClr val="000000"/>
                        </a:solidFill>
                        <a:effectLst/>
                        <a:latin typeface="+mn-lt"/>
                      </a:endParaRPr>
                    </a:p>
                  </a:txBody>
                  <a:tcPr marL="831" marR="831" marT="831" marB="0" anchor="ctr"/>
                </a:tc>
                <a:extLst>
                  <a:ext uri="{0D108BD9-81ED-4DB2-BD59-A6C34878D82A}">
                    <a16:rowId xmlns:a16="http://schemas.microsoft.com/office/drawing/2014/main" xmlns="" val="105571633"/>
                  </a:ext>
                </a:extLst>
              </a:tr>
              <a:tr h="47776">
                <a:tc>
                  <a:txBody>
                    <a:bodyPr/>
                    <a:lstStyle/>
                    <a:p>
                      <a:pPr algn="ctr" fontAlgn="ctr"/>
                      <a:r>
                        <a:rPr lang="en-IN" sz="900" u="none" strike="noStrike">
                          <a:effectLst/>
                          <a:latin typeface="+mn-lt"/>
                        </a:rPr>
                        <a:t>31</a:t>
                      </a:r>
                      <a:endParaRPr lang="en-IN" sz="900" b="0" i="0" u="none" strike="noStrike">
                        <a:solidFill>
                          <a:srgbClr val="000000"/>
                        </a:solidFill>
                        <a:effectLst/>
                        <a:latin typeface="+mn-lt"/>
                      </a:endParaRPr>
                    </a:p>
                  </a:txBody>
                  <a:tcPr marL="831" marR="831" marT="831" marB="0" anchor="ctr"/>
                </a:tc>
                <a:tc>
                  <a:txBody>
                    <a:bodyPr/>
                    <a:lstStyle/>
                    <a:p>
                      <a:pPr algn="l" fontAlgn="ctr"/>
                      <a:r>
                        <a:rPr lang="en-IN" sz="900" u="none" strike="noStrike">
                          <a:effectLst/>
                          <a:latin typeface="+mn-lt"/>
                        </a:rPr>
                        <a:t>Prof. R. M. Yallatti</a:t>
                      </a:r>
                      <a:endParaRPr lang="en-IN" sz="900" b="0" i="0" u="none" strike="noStrike">
                        <a:solidFill>
                          <a:srgbClr val="000000"/>
                        </a:solidFill>
                        <a:effectLst/>
                        <a:latin typeface="+mn-lt"/>
                      </a:endParaRPr>
                    </a:p>
                  </a:txBody>
                  <a:tcPr marL="831" marR="831" marT="831" marB="0" anchor="ctr"/>
                </a:tc>
                <a:tc>
                  <a:txBody>
                    <a:bodyPr/>
                    <a:lstStyle/>
                    <a:p>
                      <a:pPr algn="l" fontAlgn="ctr"/>
                      <a:r>
                        <a:rPr lang="en-IN" sz="900" b="0" i="0" u="none" strike="noStrike" dirty="0">
                          <a:solidFill>
                            <a:srgbClr val="000000"/>
                          </a:solidFill>
                          <a:effectLst/>
                          <a:latin typeface="+mn-lt"/>
                        </a:rPr>
                        <a:t>Higher Education and Society</a:t>
                      </a:r>
                    </a:p>
                  </a:txBody>
                  <a:tcPr marL="831" marR="831" marT="831" marB="0" anchor="ctr"/>
                </a:tc>
                <a:tc>
                  <a:txBody>
                    <a:bodyPr/>
                    <a:lstStyle/>
                    <a:p>
                      <a:pPr algn="l" fontAlgn="ctr"/>
                      <a:r>
                        <a:rPr lang="en-US" sz="900" b="0" i="0" u="none" strike="noStrike" dirty="0">
                          <a:solidFill>
                            <a:srgbClr val="000000"/>
                          </a:solidFill>
                          <a:effectLst/>
                          <a:latin typeface="+mn-lt"/>
                        </a:rPr>
                        <a:t>Vasant Raodada Patil Institute of Management Studies and Research, Sangali </a:t>
                      </a:r>
                      <a:endParaRPr lang="en-IN" sz="900" b="0" i="0" u="none" strike="noStrike" dirty="0">
                        <a:solidFill>
                          <a:srgbClr val="000000"/>
                        </a:solidFill>
                        <a:effectLst/>
                        <a:latin typeface="+mn-lt"/>
                      </a:endParaRPr>
                    </a:p>
                  </a:txBody>
                  <a:tcPr marL="831" marR="831" marT="831" marB="0" anchor="ctr"/>
                </a:tc>
                <a:tc>
                  <a:txBody>
                    <a:bodyPr/>
                    <a:lstStyle/>
                    <a:p>
                      <a:pPr algn="l" fontAlgn="ctr"/>
                      <a:r>
                        <a:rPr lang="en-US" sz="900" u="none" strike="noStrike">
                          <a:effectLst/>
                          <a:latin typeface="+mn-lt"/>
                        </a:rPr>
                        <a:t>FIP-129 From 08/01/2024 to 03/02/2024</a:t>
                      </a:r>
                      <a:endParaRPr lang="en-US" sz="900" b="0" i="0" u="none" strike="noStrike">
                        <a:solidFill>
                          <a:srgbClr val="000000"/>
                        </a:solidFill>
                        <a:effectLst/>
                        <a:latin typeface="+mn-lt"/>
                      </a:endParaRPr>
                    </a:p>
                  </a:txBody>
                  <a:tcPr marL="831" marR="831" marT="831" marB="0" anchor="ctr"/>
                </a:tc>
                <a:tc>
                  <a:txBody>
                    <a:bodyPr/>
                    <a:lstStyle/>
                    <a:p>
                      <a:pPr algn="ctr" fontAlgn="ctr"/>
                      <a:r>
                        <a:rPr lang="en-IN" sz="900" u="none" strike="noStrike">
                          <a:effectLst/>
                          <a:latin typeface="+mn-lt"/>
                        </a:rPr>
                        <a:t>2</a:t>
                      </a:r>
                      <a:endParaRPr lang="en-IN" sz="900" b="0" i="0" u="none" strike="noStrike">
                        <a:solidFill>
                          <a:srgbClr val="000000"/>
                        </a:solidFill>
                        <a:effectLst/>
                        <a:latin typeface="+mn-lt"/>
                      </a:endParaRPr>
                    </a:p>
                  </a:txBody>
                  <a:tcPr marL="831" marR="831" marT="831" marB="0" anchor="ctr"/>
                </a:tc>
                <a:extLst>
                  <a:ext uri="{0D108BD9-81ED-4DB2-BD59-A6C34878D82A}">
                    <a16:rowId xmlns:a16="http://schemas.microsoft.com/office/drawing/2014/main" xmlns="" val="1412152761"/>
                  </a:ext>
                </a:extLst>
              </a:tr>
              <a:tr h="47776">
                <a:tc rowSpan="2">
                  <a:txBody>
                    <a:bodyPr/>
                    <a:lstStyle/>
                    <a:p>
                      <a:pPr algn="ctr" fontAlgn="ctr"/>
                      <a:r>
                        <a:rPr lang="en-IN" sz="900" u="none" strike="noStrike">
                          <a:effectLst/>
                          <a:latin typeface="+mn-lt"/>
                        </a:rPr>
                        <a:t>32</a:t>
                      </a:r>
                      <a:endParaRPr lang="en-IN" sz="900" b="0" i="0" u="none" strike="noStrike">
                        <a:solidFill>
                          <a:srgbClr val="000000"/>
                        </a:solidFill>
                        <a:effectLst/>
                        <a:latin typeface="+mn-lt"/>
                      </a:endParaRPr>
                    </a:p>
                  </a:txBody>
                  <a:tcPr marL="831" marR="831" marT="831" marB="0" anchor="ctr"/>
                </a:tc>
                <a:tc rowSpan="2">
                  <a:txBody>
                    <a:bodyPr/>
                    <a:lstStyle/>
                    <a:p>
                      <a:pPr algn="l" fontAlgn="ctr"/>
                      <a:r>
                        <a:rPr lang="en-IN" sz="900" u="none" strike="noStrike">
                          <a:effectLst/>
                          <a:latin typeface="+mn-lt"/>
                        </a:rPr>
                        <a:t>Prof. Namrata Sharma</a:t>
                      </a:r>
                      <a:endParaRPr lang="en-IN" sz="900" b="0" i="0" u="none" strike="noStrike">
                        <a:solidFill>
                          <a:srgbClr val="000000"/>
                        </a:solidFill>
                        <a:effectLst/>
                        <a:latin typeface="+mn-lt"/>
                      </a:endParaRPr>
                    </a:p>
                  </a:txBody>
                  <a:tcPr marL="831" marR="831" marT="831" marB="0" anchor="ctr"/>
                </a:tc>
                <a:tc rowSpan="2">
                  <a:txBody>
                    <a:bodyPr/>
                    <a:lstStyle/>
                    <a:p>
                      <a:pPr algn="l" fontAlgn="ctr"/>
                      <a:r>
                        <a:rPr lang="en-IN" sz="900" b="0" i="0" u="none" strike="noStrike" dirty="0">
                          <a:solidFill>
                            <a:srgbClr val="000000"/>
                          </a:solidFill>
                          <a:effectLst/>
                          <a:latin typeface="+mn-lt"/>
                        </a:rPr>
                        <a:t>Skill Development</a:t>
                      </a:r>
                    </a:p>
                  </a:txBody>
                  <a:tcPr marL="831" marR="831" marT="831" marB="0" anchor="ctr"/>
                </a:tc>
                <a:tc rowSpan="2">
                  <a:txBody>
                    <a:bodyPr/>
                    <a:lstStyle/>
                    <a:p>
                      <a:pPr algn="l" fontAlgn="ctr"/>
                      <a:r>
                        <a:rPr lang="en-US" sz="900" b="0" i="0" u="none" strike="noStrike" dirty="0">
                          <a:solidFill>
                            <a:srgbClr val="000000"/>
                          </a:solidFill>
                          <a:effectLst/>
                          <a:latin typeface="+mn-lt"/>
                        </a:rPr>
                        <a:t> UGC : HRDC, Devi Ahilya University, Indore</a:t>
                      </a:r>
                      <a:endParaRPr lang="en-IN" sz="900" b="0" i="0" u="none" strike="noStrike" dirty="0">
                        <a:solidFill>
                          <a:srgbClr val="000000"/>
                        </a:solidFill>
                        <a:effectLst/>
                        <a:latin typeface="+mn-lt"/>
                      </a:endParaRPr>
                    </a:p>
                  </a:txBody>
                  <a:tcPr marL="831" marR="831" marT="831" marB="0" anchor="ctr"/>
                </a:tc>
                <a:tc>
                  <a:txBody>
                    <a:bodyPr/>
                    <a:lstStyle/>
                    <a:p>
                      <a:pPr algn="l" fontAlgn="ctr"/>
                      <a:r>
                        <a:rPr lang="en-US" sz="900" u="none" strike="noStrike">
                          <a:effectLst/>
                          <a:latin typeface="+mn-lt"/>
                        </a:rPr>
                        <a:t>FIP-130 From 26/02/2024 to 23/03/2024</a:t>
                      </a:r>
                      <a:endParaRPr lang="en-US" sz="900" b="0" i="0" u="none" strike="noStrike">
                        <a:solidFill>
                          <a:srgbClr val="000000"/>
                        </a:solidFill>
                        <a:effectLst/>
                        <a:latin typeface="+mn-lt"/>
                      </a:endParaRPr>
                    </a:p>
                  </a:txBody>
                  <a:tcPr marL="831" marR="831" marT="831" marB="0" anchor="ctr"/>
                </a:tc>
                <a:tc>
                  <a:txBody>
                    <a:bodyPr/>
                    <a:lstStyle/>
                    <a:p>
                      <a:pPr algn="ctr" fontAlgn="ctr"/>
                      <a:r>
                        <a:rPr lang="en-IN" sz="900" u="none" strike="noStrike">
                          <a:effectLst/>
                          <a:latin typeface="+mn-lt"/>
                        </a:rPr>
                        <a:t>1</a:t>
                      </a:r>
                      <a:endParaRPr lang="en-IN" sz="900" b="0" i="0" u="none" strike="noStrike">
                        <a:solidFill>
                          <a:srgbClr val="000000"/>
                        </a:solidFill>
                        <a:effectLst/>
                        <a:latin typeface="+mn-lt"/>
                      </a:endParaRPr>
                    </a:p>
                  </a:txBody>
                  <a:tcPr marL="831" marR="831" marT="831" marB="0" anchor="ctr"/>
                </a:tc>
                <a:extLst>
                  <a:ext uri="{0D108BD9-81ED-4DB2-BD59-A6C34878D82A}">
                    <a16:rowId xmlns:a16="http://schemas.microsoft.com/office/drawing/2014/main" xmlns="" val="3660868545"/>
                  </a:ext>
                </a:extLst>
              </a:tr>
              <a:tr h="87243">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l" fontAlgn="ctr"/>
                      <a:r>
                        <a:rPr lang="en-US" sz="900" u="none" strike="noStrike">
                          <a:effectLst/>
                          <a:latin typeface="+mn-lt"/>
                        </a:rPr>
                        <a:t>FIP-129 From 08/01/2024 to 03/02/2024</a:t>
                      </a:r>
                      <a:endParaRPr lang="en-US" sz="900" b="0" i="0" u="none" strike="noStrike">
                        <a:solidFill>
                          <a:srgbClr val="000000"/>
                        </a:solidFill>
                        <a:effectLst/>
                        <a:latin typeface="+mn-lt"/>
                      </a:endParaRPr>
                    </a:p>
                  </a:txBody>
                  <a:tcPr marL="831" marR="831" marT="831" marB="0" anchor="ctr"/>
                </a:tc>
                <a:tc>
                  <a:txBody>
                    <a:bodyPr/>
                    <a:lstStyle/>
                    <a:p>
                      <a:pPr algn="ctr" fontAlgn="ctr"/>
                      <a:r>
                        <a:rPr lang="en-IN" sz="900" u="none" strike="noStrike">
                          <a:effectLst/>
                          <a:latin typeface="+mn-lt"/>
                        </a:rPr>
                        <a:t>1</a:t>
                      </a:r>
                      <a:endParaRPr lang="en-IN" sz="900" b="0" i="0" u="none" strike="noStrike">
                        <a:solidFill>
                          <a:srgbClr val="000000"/>
                        </a:solidFill>
                        <a:effectLst/>
                        <a:latin typeface="+mn-lt"/>
                      </a:endParaRPr>
                    </a:p>
                  </a:txBody>
                  <a:tcPr marL="831" marR="831" marT="831" marB="0" anchor="ctr"/>
                </a:tc>
                <a:extLst>
                  <a:ext uri="{0D108BD9-81ED-4DB2-BD59-A6C34878D82A}">
                    <a16:rowId xmlns:a16="http://schemas.microsoft.com/office/drawing/2014/main" xmlns="" val="3391002135"/>
                  </a:ext>
                </a:extLst>
              </a:tr>
              <a:tr h="48191">
                <a:tc>
                  <a:txBody>
                    <a:bodyPr/>
                    <a:lstStyle/>
                    <a:p>
                      <a:pPr algn="ctr" fontAlgn="ctr"/>
                      <a:r>
                        <a:rPr lang="en-IN" sz="900" u="none" strike="noStrike">
                          <a:effectLst/>
                          <a:latin typeface="+mn-lt"/>
                        </a:rPr>
                        <a:t>33</a:t>
                      </a:r>
                      <a:endParaRPr lang="en-IN" sz="900" b="0" i="0" u="none" strike="noStrike">
                        <a:solidFill>
                          <a:srgbClr val="000000"/>
                        </a:solidFill>
                        <a:effectLst/>
                        <a:latin typeface="+mn-lt"/>
                      </a:endParaRPr>
                    </a:p>
                  </a:txBody>
                  <a:tcPr marL="831" marR="831" marT="831" marB="0" anchor="ctr"/>
                </a:tc>
                <a:tc>
                  <a:txBody>
                    <a:bodyPr/>
                    <a:lstStyle/>
                    <a:p>
                      <a:pPr algn="l" fontAlgn="ctr"/>
                      <a:r>
                        <a:rPr lang="en-IN" sz="900" u="none" strike="noStrike">
                          <a:effectLst/>
                          <a:latin typeface="+mn-lt"/>
                        </a:rPr>
                        <a:t>Dr. Chirag Madhak</a:t>
                      </a:r>
                      <a:endParaRPr lang="en-IN" sz="900" b="0" i="0" u="none" strike="noStrike">
                        <a:solidFill>
                          <a:srgbClr val="000000"/>
                        </a:solidFill>
                        <a:effectLst/>
                        <a:latin typeface="+mn-lt"/>
                      </a:endParaRPr>
                    </a:p>
                  </a:txBody>
                  <a:tcPr marL="831" marR="831" marT="831" marB="0" anchor="ctr"/>
                </a:tc>
                <a:tc>
                  <a:txBody>
                    <a:bodyPr/>
                    <a:lstStyle/>
                    <a:p>
                      <a:pPr algn="l" fontAlgn="ctr"/>
                      <a:r>
                        <a:rPr lang="en-IN" sz="900" b="0" i="0" u="none" strike="noStrike" dirty="0">
                          <a:solidFill>
                            <a:srgbClr val="000000"/>
                          </a:solidFill>
                          <a:effectLst/>
                          <a:latin typeface="+mn-lt"/>
                        </a:rPr>
                        <a:t>Education, pedagogy</a:t>
                      </a:r>
                    </a:p>
                  </a:txBody>
                  <a:tcPr marL="831" marR="831" marT="831" marB="0" anchor="ctr"/>
                </a:tc>
                <a:tc>
                  <a:txBody>
                    <a:bodyPr/>
                    <a:lstStyle/>
                    <a:p>
                      <a:pPr algn="l" fontAlgn="ctr"/>
                      <a:r>
                        <a:rPr lang="en-US" sz="900" b="0" i="0" u="none" strike="noStrike" dirty="0">
                          <a:solidFill>
                            <a:srgbClr val="000000"/>
                          </a:solidFill>
                          <a:effectLst/>
                          <a:latin typeface="+mn-lt"/>
                        </a:rPr>
                        <a:t>Smt. J. J. Kundaliya </a:t>
                      </a:r>
                    </a:p>
                    <a:p>
                      <a:pPr algn="l" fontAlgn="ctr"/>
                      <a:r>
                        <a:rPr lang="en-US" sz="900" b="0" i="0" u="none" strike="noStrike" dirty="0">
                          <a:solidFill>
                            <a:srgbClr val="000000"/>
                          </a:solidFill>
                          <a:effectLst/>
                          <a:latin typeface="+mn-lt"/>
                        </a:rPr>
                        <a:t>Graduate Teachers College,</a:t>
                      </a:r>
                    </a:p>
                    <a:p>
                      <a:pPr algn="l" fontAlgn="ctr"/>
                      <a:r>
                        <a:rPr lang="en-US" sz="900" b="0" i="0" u="none" strike="noStrike" dirty="0">
                          <a:solidFill>
                            <a:srgbClr val="000000"/>
                          </a:solidFill>
                          <a:effectLst/>
                          <a:latin typeface="+mn-lt"/>
                        </a:rPr>
                        <a:t>Rajkot.</a:t>
                      </a:r>
                    </a:p>
                    <a:p>
                      <a:pPr algn="l" fontAlgn="ctr"/>
                      <a:endParaRPr lang="en-IN" sz="900" b="0" i="0" u="none" strike="noStrike" dirty="0">
                        <a:solidFill>
                          <a:srgbClr val="000000"/>
                        </a:solidFill>
                        <a:effectLst/>
                        <a:latin typeface="+mn-lt"/>
                      </a:endParaRPr>
                    </a:p>
                  </a:txBody>
                  <a:tcPr marL="831" marR="831" marT="831" marB="0" anchor="ctr"/>
                </a:tc>
                <a:tc>
                  <a:txBody>
                    <a:bodyPr/>
                    <a:lstStyle/>
                    <a:p>
                      <a:pPr algn="l" fontAlgn="ctr"/>
                      <a:r>
                        <a:rPr lang="en-US" sz="900" u="none" strike="noStrike">
                          <a:effectLst/>
                          <a:latin typeface="+mn-lt"/>
                        </a:rPr>
                        <a:t>FIP-129 From 08/01/2024 to 03/02/2024</a:t>
                      </a:r>
                      <a:endParaRPr lang="en-US" sz="900" b="0" i="0" u="none" strike="noStrike">
                        <a:solidFill>
                          <a:srgbClr val="000000"/>
                        </a:solidFill>
                        <a:effectLst/>
                        <a:latin typeface="+mn-lt"/>
                      </a:endParaRPr>
                    </a:p>
                  </a:txBody>
                  <a:tcPr marL="831" marR="831" marT="831" marB="0" anchor="ctr"/>
                </a:tc>
                <a:tc>
                  <a:txBody>
                    <a:bodyPr/>
                    <a:lstStyle/>
                    <a:p>
                      <a:pPr algn="ctr" fontAlgn="ctr"/>
                      <a:r>
                        <a:rPr lang="en-IN" sz="900" u="none" strike="noStrike">
                          <a:effectLst/>
                          <a:latin typeface="+mn-lt"/>
                        </a:rPr>
                        <a:t>2</a:t>
                      </a:r>
                      <a:endParaRPr lang="en-IN" sz="900" b="0" i="0" u="none" strike="noStrike">
                        <a:solidFill>
                          <a:srgbClr val="000000"/>
                        </a:solidFill>
                        <a:effectLst/>
                        <a:latin typeface="+mn-lt"/>
                      </a:endParaRPr>
                    </a:p>
                  </a:txBody>
                  <a:tcPr marL="831" marR="831" marT="831" marB="0" anchor="ctr"/>
                </a:tc>
                <a:extLst>
                  <a:ext uri="{0D108BD9-81ED-4DB2-BD59-A6C34878D82A}">
                    <a16:rowId xmlns:a16="http://schemas.microsoft.com/office/drawing/2014/main" xmlns="" val="804119712"/>
                  </a:ext>
                </a:extLst>
              </a:tr>
              <a:tr h="44037">
                <a:tc rowSpan="2">
                  <a:txBody>
                    <a:bodyPr/>
                    <a:lstStyle/>
                    <a:p>
                      <a:pPr algn="ctr" fontAlgn="ctr"/>
                      <a:r>
                        <a:rPr lang="en-IN" sz="900" u="none" strike="noStrike">
                          <a:effectLst/>
                          <a:latin typeface="+mn-lt"/>
                        </a:rPr>
                        <a:t>34</a:t>
                      </a:r>
                      <a:endParaRPr lang="en-IN" sz="900" b="0" i="0" u="none" strike="noStrike">
                        <a:solidFill>
                          <a:srgbClr val="000000"/>
                        </a:solidFill>
                        <a:effectLst/>
                        <a:latin typeface="+mn-lt"/>
                      </a:endParaRPr>
                    </a:p>
                  </a:txBody>
                  <a:tcPr marL="831" marR="831" marT="831" marB="0" anchor="ctr"/>
                </a:tc>
                <a:tc rowSpan="2">
                  <a:txBody>
                    <a:bodyPr/>
                    <a:lstStyle/>
                    <a:p>
                      <a:pPr algn="l" fontAlgn="ctr"/>
                      <a:r>
                        <a:rPr lang="en-IN" sz="900" u="none" strike="noStrike" dirty="0">
                          <a:effectLst/>
                          <a:latin typeface="+mn-lt"/>
                        </a:rPr>
                        <a:t>Mr. Jayesh Thakrar</a:t>
                      </a:r>
                      <a:endParaRPr lang="en-IN" sz="900" b="0" i="0" u="none" strike="noStrike" dirty="0">
                        <a:solidFill>
                          <a:srgbClr val="000000"/>
                        </a:solidFill>
                        <a:effectLst/>
                        <a:latin typeface="+mn-lt"/>
                      </a:endParaRPr>
                    </a:p>
                  </a:txBody>
                  <a:tcPr marL="831" marR="831" marT="831" marB="0" anchor="ctr"/>
                </a:tc>
                <a:tc rowSpan="2">
                  <a:txBody>
                    <a:bodyPr/>
                    <a:lstStyle/>
                    <a:p>
                      <a:pPr algn="l" fontAlgn="ctr"/>
                      <a:r>
                        <a:rPr lang="en-IN" sz="900" b="0" i="0" u="none" strike="noStrike" dirty="0">
                          <a:solidFill>
                            <a:srgbClr val="000000"/>
                          </a:solidFill>
                          <a:effectLst/>
                          <a:latin typeface="+mn-lt"/>
                        </a:rPr>
                        <a:t>Media &amp; Education</a:t>
                      </a:r>
                    </a:p>
                  </a:txBody>
                  <a:tcPr marL="831" marR="831" marT="831" marB="0" anchor="ctr"/>
                </a:tc>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IN" sz="900" b="0" i="0" u="none" strike="noStrike" dirty="0">
                        <a:solidFill>
                          <a:srgbClr val="000000"/>
                        </a:solidFill>
                        <a:effectLst/>
                        <a:latin typeface="+mn-lt"/>
                      </a:endParaRPr>
                    </a:p>
                    <a:p>
                      <a:pPr algn="l" fontAlgn="ctr"/>
                      <a:r>
                        <a:rPr lang="en-IN" sz="900" b="0" i="0" u="none" strike="noStrike" dirty="0">
                          <a:solidFill>
                            <a:srgbClr val="000000"/>
                          </a:solidFill>
                          <a:effectLst/>
                          <a:latin typeface="+mn-lt"/>
                        </a:rPr>
                        <a:t>Sandesh News</a:t>
                      </a:r>
                    </a:p>
                  </a:txBody>
                  <a:tcPr marL="831" marR="831" marT="831" marB="0" anchor="ctr"/>
                </a:tc>
                <a:tc rowSpan="2">
                  <a:txBody>
                    <a:bodyPr/>
                    <a:lstStyle/>
                    <a:p>
                      <a:pPr algn="l" fontAlgn="ctr"/>
                      <a:r>
                        <a:rPr lang="en-US" sz="900" u="none" strike="noStrike">
                          <a:effectLst/>
                          <a:latin typeface="+mn-lt"/>
                        </a:rPr>
                        <a:t>FIP-130 From 26/02/2024 to 23/03/2024</a:t>
                      </a:r>
                      <a:endParaRPr lang="en-US" sz="900" b="0" i="0" u="none" strike="noStrike">
                        <a:solidFill>
                          <a:srgbClr val="000000"/>
                        </a:solidFill>
                        <a:effectLst/>
                        <a:latin typeface="+mn-lt"/>
                      </a:endParaRPr>
                    </a:p>
                  </a:txBody>
                  <a:tcPr marL="831" marR="831" marT="831" marB="0" anchor="ctr"/>
                </a:tc>
                <a:tc>
                  <a:txBody>
                    <a:bodyPr/>
                    <a:lstStyle/>
                    <a:p>
                      <a:pPr algn="ctr" fontAlgn="ctr"/>
                      <a:r>
                        <a:rPr lang="en-IN" sz="900" u="none" strike="noStrike">
                          <a:effectLst/>
                          <a:latin typeface="+mn-lt"/>
                        </a:rPr>
                        <a:t>1</a:t>
                      </a:r>
                      <a:endParaRPr lang="en-IN" sz="900" b="0" i="0" u="none" strike="noStrike">
                        <a:solidFill>
                          <a:srgbClr val="000000"/>
                        </a:solidFill>
                        <a:effectLst/>
                        <a:latin typeface="+mn-lt"/>
                      </a:endParaRPr>
                    </a:p>
                  </a:txBody>
                  <a:tcPr marL="831" marR="831" marT="831" marB="0" anchor="ctr"/>
                </a:tc>
                <a:extLst>
                  <a:ext uri="{0D108BD9-81ED-4DB2-BD59-A6C34878D82A}">
                    <a16:rowId xmlns:a16="http://schemas.microsoft.com/office/drawing/2014/main" xmlns="" val="1460338859"/>
                  </a:ext>
                </a:extLst>
              </a:tr>
              <a:tr h="0">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dirty="0"/>
                    </a:p>
                  </a:txBody>
                  <a:tcPr/>
                </a:tc>
                <a:tc vMerge="1">
                  <a:txBody>
                    <a:bodyPr/>
                    <a:lstStyle/>
                    <a:p>
                      <a:endParaRPr lang="en-IN"/>
                    </a:p>
                  </a:txBody>
                  <a:tcPr/>
                </a:tc>
                <a:tc>
                  <a:txBody>
                    <a:bodyPr/>
                    <a:lstStyle/>
                    <a:p>
                      <a:pPr algn="ctr" fontAlgn="ctr"/>
                      <a:r>
                        <a:rPr lang="en-IN" sz="900" u="none" strike="noStrike">
                          <a:effectLst/>
                          <a:latin typeface="+mn-lt"/>
                        </a:rPr>
                        <a:t>1</a:t>
                      </a:r>
                      <a:endParaRPr lang="en-IN" sz="900" b="0" i="0" u="none" strike="noStrike">
                        <a:solidFill>
                          <a:srgbClr val="000000"/>
                        </a:solidFill>
                        <a:effectLst/>
                        <a:latin typeface="+mn-lt"/>
                      </a:endParaRPr>
                    </a:p>
                  </a:txBody>
                  <a:tcPr marL="831" marR="831" marT="831" marB="0" anchor="ctr"/>
                </a:tc>
                <a:extLst>
                  <a:ext uri="{0D108BD9-81ED-4DB2-BD59-A6C34878D82A}">
                    <a16:rowId xmlns:a16="http://schemas.microsoft.com/office/drawing/2014/main" xmlns="" val="488242445"/>
                  </a:ext>
                </a:extLst>
              </a:tr>
              <a:tr h="48191">
                <a:tc>
                  <a:txBody>
                    <a:bodyPr/>
                    <a:lstStyle/>
                    <a:p>
                      <a:pPr algn="ctr" fontAlgn="ctr"/>
                      <a:r>
                        <a:rPr lang="en-IN" sz="900" u="none" strike="noStrike">
                          <a:effectLst/>
                          <a:latin typeface="+mn-lt"/>
                        </a:rPr>
                        <a:t>35</a:t>
                      </a:r>
                      <a:endParaRPr lang="en-IN" sz="900" b="0" i="0" u="none" strike="noStrike">
                        <a:solidFill>
                          <a:srgbClr val="000000"/>
                        </a:solidFill>
                        <a:effectLst/>
                        <a:latin typeface="+mn-lt"/>
                      </a:endParaRPr>
                    </a:p>
                  </a:txBody>
                  <a:tcPr marL="831" marR="831" marT="831" marB="0" anchor="ctr"/>
                </a:tc>
                <a:tc>
                  <a:txBody>
                    <a:bodyPr/>
                    <a:lstStyle/>
                    <a:p>
                      <a:pPr algn="l" fontAlgn="ctr"/>
                      <a:r>
                        <a:rPr lang="en-IN" sz="900" u="none" strike="noStrike">
                          <a:effectLst/>
                          <a:latin typeface="+mn-lt"/>
                        </a:rPr>
                        <a:t>Dr. Kamlesh Patel</a:t>
                      </a:r>
                      <a:endParaRPr lang="en-IN" sz="900" b="0" i="0" u="none" strike="noStrike">
                        <a:solidFill>
                          <a:srgbClr val="000000"/>
                        </a:solidFill>
                        <a:effectLst/>
                        <a:latin typeface="+mn-lt"/>
                      </a:endParaRPr>
                    </a:p>
                  </a:txBody>
                  <a:tcPr marL="831" marR="831" marT="831" marB="0" anchor="ctr"/>
                </a:tc>
                <a:tc>
                  <a:txBody>
                    <a:bodyPr/>
                    <a:lstStyle/>
                    <a:p>
                      <a:pPr algn="l" fontAlgn="ctr"/>
                      <a:r>
                        <a:rPr lang="en-US" sz="900" b="0" i="0" u="none" strike="noStrike" dirty="0">
                          <a:solidFill>
                            <a:srgbClr val="000000"/>
                          </a:solidFill>
                          <a:effectLst/>
                          <a:latin typeface="+mn-lt"/>
                        </a:rPr>
                        <a:t>Skill Development, Higher Education and Society</a:t>
                      </a:r>
                      <a:endParaRPr lang="en-IN" sz="900" b="0" i="0" u="none" strike="noStrike" dirty="0">
                        <a:solidFill>
                          <a:srgbClr val="000000"/>
                        </a:solidFill>
                        <a:effectLst/>
                        <a:latin typeface="+mn-lt"/>
                      </a:endParaRPr>
                    </a:p>
                  </a:txBody>
                  <a:tcPr marL="831" marR="831" marT="831" marB="0" anchor="ctr"/>
                </a:tc>
                <a:tc>
                  <a:txBody>
                    <a:bodyPr/>
                    <a:lstStyle/>
                    <a:p>
                      <a:pPr algn="l" fontAlgn="ctr"/>
                      <a:r>
                        <a:rPr lang="en-IN" sz="900" b="0" i="0" u="none" strike="noStrike" dirty="0">
                          <a:solidFill>
                            <a:srgbClr val="000000"/>
                          </a:solidFill>
                          <a:effectLst/>
                          <a:latin typeface="+mn-lt"/>
                        </a:rPr>
                        <a:t>C.U. Shah Medical College, Surendranagar.</a:t>
                      </a:r>
                    </a:p>
                  </a:txBody>
                  <a:tcPr marL="831" marR="831" marT="831" marB="0" anchor="ctr"/>
                </a:tc>
                <a:tc>
                  <a:txBody>
                    <a:bodyPr/>
                    <a:lstStyle/>
                    <a:p>
                      <a:pPr algn="l" fontAlgn="ctr"/>
                      <a:r>
                        <a:rPr lang="en-US" sz="900" u="none" strike="noStrike">
                          <a:effectLst/>
                          <a:latin typeface="+mn-lt"/>
                        </a:rPr>
                        <a:t>FIP-130 From 26/02/2024 to 23/03/2024</a:t>
                      </a:r>
                      <a:endParaRPr lang="en-US" sz="900" b="0" i="0" u="none" strike="noStrike">
                        <a:solidFill>
                          <a:srgbClr val="000000"/>
                        </a:solidFill>
                        <a:effectLst/>
                        <a:latin typeface="+mn-lt"/>
                      </a:endParaRPr>
                    </a:p>
                  </a:txBody>
                  <a:tcPr marL="831" marR="831" marT="831" marB="0" anchor="ctr"/>
                </a:tc>
                <a:tc>
                  <a:txBody>
                    <a:bodyPr/>
                    <a:lstStyle/>
                    <a:p>
                      <a:pPr algn="ctr" fontAlgn="ctr"/>
                      <a:r>
                        <a:rPr lang="en-IN" sz="900" u="none" strike="noStrike">
                          <a:effectLst/>
                          <a:latin typeface="+mn-lt"/>
                        </a:rPr>
                        <a:t>2</a:t>
                      </a:r>
                      <a:endParaRPr lang="en-IN" sz="900" b="0" i="0" u="none" strike="noStrike">
                        <a:solidFill>
                          <a:srgbClr val="000000"/>
                        </a:solidFill>
                        <a:effectLst/>
                        <a:latin typeface="+mn-lt"/>
                      </a:endParaRPr>
                    </a:p>
                  </a:txBody>
                  <a:tcPr marL="831" marR="831" marT="831" marB="0" anchor="ctr"/>
                </a:tc>
                <a:extLst>
                  <a:ext uri="{0D108BD9-81ED-4DB2-BD59-A6C34878D82A}">
                    <a16:rowId xmlns:a16="http://schemas.microsoft.com/office/drawing/2014/main" xmlns="" val="232747311"/>
                  </a:ext>
                </a:extLst>
              </a:tr>
              <a:tr h="46737">
                <a:tc>
                  <a:txBody>
                    <a:bodyPr/>
                    <a:lstStyle/>
                    <a:p>
                      <a:pPr algn="ctr" fontAlgn="ctr"/>
                      <a:r>
                        <a:rPr lang="en-IN" sz="900" u="none" strike="noStrike">
                          <a:effectLst/>
                          <a:latin typeface="+mn-lt"/>
                        </a:rPr>
                        <a:t>36</a:t>
                      </a:r>
                      <a:endParaRPr lang="en-IN" sz="900" b="0" i="0" u="none" strike="noStrike">
                        <a:solidFill>
                          <a:srgbClr val="000000"/>
                        </a:solidFill>
                        <a:effectLst/>
                        <a:latin typeface="+mn-lt"/>
                      </a:endParaRPr>
                    </a:p>
                  </a:txBody>
                  <a:tcPr marL="831" marR="831" marT="831" marB="0" anchor="ctr"/>
                </a:tc>
                <a:tc>
                  <a:txBody>
                    <a:bodyPr/>
                    <a:lstStyle/>
                    <a:p>
                      <a:pPr algn="l" fontAlgn="ctr"/>
                      <a:r>
                        <a:rPr lang="en-IN" sz="900" u="none" strike="noStrike">
                          <a:effectLst/>
                          <a:latin typeface="+mn-lt"/>
                        </a:rPr>
                        <a:t>Dr. Lalit Chande </a:t>
                      </a:r>
                      <a:endParaRPr lang="en-IN" sz="900" b="0" i="0" u="none" strike="noStrike">
                        <a:solidFill>
                          <a:srgbClr val="000000"/>
                        </a:solidFill>
                        <a:effectLst/>
                        <a:latin typeface="+mn-lt"/>
                      </a:endParaRPr>
                    </a:p>
                  </a:txBody>
                  <a:tcPr marL="831" marR="831" marT="831" marB="0" anchor="ctr"/>
                </a:tc>
                <a:tc>
                  <a:txBody>
                    <a:bodyPr/>
                    <a:lstStyle/>
                    <a:p>
                      <a:pPr algn="l" fontAlgn="ctr"/>
                      <a:r>
                        <a:rPr lang="en-IN" sz="900" b="0" i="0" u="none" strike="noStrike" dirty="0">
                          <a:solidFill>
                            <a:srgbClr val="000000"/>
                          </a:solidFill>
                          <a:effectLst/>
                          <a:latin typeface="+mn-lt"/>
                        </a:rPr>
                        <a:t>Management</a:t>
                      </a:r>
                    </a:p>
                  </a:txBody>
                  <a:tcPr marL="831" marR="831" marT="831" marB="0" anchor="ctr"/>
                </a:tc>
                <a:tc>
                  <a:txBody>
                    <a:bodyPr/>
                    <a:lstStyle/>
                    <a:p>
                      <a:pPr algn="l" fontAlgn="t"/>
                      <a:r>
                        <a:rPr lang="en-IN" sz="900" b="0" i="0" u="none" strike="noStrike" dirty="0">
                          <a:solidFill>
                            <a:srgbClr val="000000"/>
                          </a:solidFill>
                          <a:effectLst/>
                          <a:latin typeface="+mn-lt"/>
                        </a:rPr>
                        <a:t>T.N.R.C.M, Rajkot.</a:t>
                      </a:r>
                    </a:p>
                  </a:txBody>
                  <a:tcPr marL="7620" marR="7620" marT="7620" marB="0"/>
                </a:tc>
                <a:tc>
                  <a:txBody>
                    <a:bodyPr/>
                    <a:lstStyle/>
                    <a:p>
                      <a:pPr algn="l" fontAlgn="ctr"/>
                      <a:r>
                        <a:rPr lang="en-US" sz="900" u="none" strike="noStrike">
                          <a:effectLst/>
                          <a:latin typeface="+mn-lt"/>
                        </a:rPr>
                        <a:t>FIP-130 From 26/02/2024 to 23/03/2024</a:t>
                      </a:r>
                      <a:endParaRPr lang="en-US" sz="900" b="0" i="0" u="none" strike="noStrike">
                        <a:solidFill>
                          <a:srgbClr val="000000"/>
                        </a:solidFill>
                        <a:effectLst/>
                        <a:latin typeface="+mn-lt"/>
                      </a:endParaRPr>
                    </a:p>
                  </a:txBody>
                  <a:tcPr marL="831" marR="831" marT="831" marB="0" anchor="ctr"/>
                </a:tc>
                <a:tc>
                  <a:txBody>
                    <a:bodyPr/>
                    <a:lstStyle/>
                    <a:p>
                      <a:pPr algn="ctr" fontAlgn="ctr"/>
                      <a:r>
                        <a:rPr lang="en-IN" sz="900" u="none" strike="noStrike">
                          <a:effectLst/>
                          <a:latin typeface="+mn-lt"/>
                        </a:rPr>
                        <a:t>2</a:t>
                      </a:r>
                      <a:endParaRPr lang="en-IN" sz="900" b="0" i="0" u="none" strike="noStrike">
                        <a:solidFill>
                          <a:srgbClr val="000000"/>
                        </a:solidFill>
                        <a:effectLst/>
                        <a:latin typeface="+mn-lt"/>
                      </a:endParaRPr>
                    </a:p>
                  </a:txBody>
                  <a:tcPr marL="831" marR="831" marT="831" marB="0" anchor="ctr"/>
                </a:tc>
                <a:extLst>
                  <a:ext uri="{0D108BD9-81ED-4DB2-BD59-A6C34878D82A}">
                    <a16:rowId xmlns:a16="http://schemas.microsoft.com/office/drawing/2014/main" xmlns="" val="2682538063"/>
                  </a:ext>
                </a:extLst>
              </a:tr>
              <a:tr h="45699">
                <a:tc>
                  <a:txBody>
                    <a:bodyPr/>
                    <a:lstStyle/>
                    <a:p>
                      <a:pPr algn="ctr" fontAlgn="ctr"/>
                      <a:r>
                        <a:rPr lang="en-IN" sz="900" u="none" strike="noStrike">
                          <a:effectLst/>
                          <a:latin typeface="+mn-lt"/>
                        </a:rPr>
                        <a:t>37</a:t>
                      </a:r>
                      <a:endParaRPr lang="en-IN" sz="900" b="0" i="0" u="none" strike="noStrike">
                        <a:solidFill>
                          <a:srgbClr val="000000"/>
                        </a:solidFill>
                        <a:effectLst/>
                        <a:latin typeface="+mn-lt"/>
                      </a:endParaRPr>
                    </a:p>
                  </a:txBody>
                  <a:tcPr marL="831" marR="831" marT="831" marB="0" anchor="ctr"/>
                </a:tc>
                <a:tc>
                  <a:txBody>
                    <a:bodyPr/>
                    <a:lstStyle/>
                    <a:p>
                      <a:pPr algn="l" fontAlgn="ctr"/>
                      <a:r>
                        <a:rPr lang="en-IN" sz="900" u="none" strike="noStrike">
                          <a:effectLst/>
                          <a:latin typeface="+mn-lt"/>
                        </a:rPr>
                        <a:t>Dr. Davit Dhruv</a:t>
                      </a:r>
                      <a:endParaRPr lang="en-IN" sz="900" b="0" i="0" u="none" strike="noStrike">
                        <a:solidFill>
                          <a:srgbClr val="000000"/>
                        </a:solidFill>
                        <a:effectLst/>
                        <a:latin typeface="+mn-lt"/>
                      </a:endParaRPr>
                    </a:p>
                  </a:txBody>
                  <a:tcPr marL="831" marR="831" marT="831" marB="0" anchor="ctr"/>
                </a:tc>
                <a:tc>
                  <a:txBody>
                    <a:bodyPr/>
                    <a:lstStyle/>
                    <a:p>
                      <a:pPr algn="l" fontAlgn="ctr"/>
                      <a:r>
                        <a:rPr lang="en-IN" sz="900" b="0" i="0" u="none" strike="noStrike" dirty="0">
                          <a:solidFill>
                            <a:srgbClr val="000000"/>
                          </a:solidFill>
                          <a:effectLst/>
                          <a:latin typeface="+mn-lt"/>
                        </a:rPr>
                        <a:t>Skill Development</a:t>
                      </a:r>
                    </a:p>
                  </a:txBody>
                  <a:tcPr marL="831" marR="831" marT="831" marB="0" anchor="ctr"/>
                </a:tc>
                <a:tc>
                  <a:txBody>
                    <a:bodyPr/>
                    <a:lstStyle/>
                    <a:p>
                      <a:pPr algn="l" fontAlgn="t"/>
                      <a:r>
                        <a:rPr lang="en-US" sz="900" b="0" i="0" u="none" strike="noStrike" dirty="0">
                          <a:solidFill>
                            <a:srgbClr val="000000"/>
                          </a:solidFill>
                          <a:effectLst/>
                          <a:latin typeface="+mn-lt"/>
                        </a:rPr>
                        <a:t>Department of Physics,</a:t>
                      </a:r>
                      <a:br>
                        <a:rPr lang="en-US" sz="900" b="0" i="0" u="none" strike="noStrike" dirty="0">
                          <a:solidFill>
                            <a:srgbClr val="000000"/>
                          </a:solidFill>
                          <a:effectLst/>
                          <a:latin typeface="+mn-lt"/>
                        </a:rPr>
                      </a:br>
                      <a:r>
                        <a:rPr lang="en-US" sz="900" b="0" i="0" u="none" strike="noStrike" dirty="0">
                          <a:solidFill>
                            <a:srgbClr val="000000"/>
                          </a:solidFill>
                          <a:effectLst/>
                          <a:latin typeface="+mn-lt"/>
                        </a:rPr>
                        <a:t>Saurashtra University, Rajkot</a:t>
                      </a:r>
                    </a:p>
                  </a:txBody>
                  <a:tcPr marL="7620" marR="7620" marT="7620" marB="0"/>
                </a:tc>
                <a:tc>
                  <a:txBody>
                    <a:bodyPr/>
                    <a:lstStyle/>
                    <a:p>
                      <a:pPr algn="l" fontAlgn="ctr"/>
                      <a:r>
                        <a:rPr lang="en-US" sz="900" u="none" strike="noStrike">
                          <a:effectLst/>
                          <a:latin typeface="+mn-lt"/>
                        </a:rPr>
                        <a:t>FIP-130 From 26/02/2024 to 23/03/2024</a:t>
                      </a:r>
                      <a:endParaRPr lang="en-US" sz="900" b="0" i="0" u="none" strike="noStrike">
                        <a:solidFill>
                          <a:srgbClr val="000000"/>
                        </a:solidFill>
                        <a:effectLst/>
                        <a:latin typeface="+mn-lt"/>
                      </a:endParaRPr>
                    </a:p>
                  </a:txBody>
                  <a:tcPr marL="831" marR="831" marT="831" marB="0" anchor="ctr"/>
                </a:tc>
                <a:tc>
                  <a:txBody>
                    <a:bodyPr/>
                    <a:lstStyle/>
                    <a:p>
                      <a:pPr algn="ctr" fontAlgn="ctr"/>
                      <a:r>
                        <a:rPr lang="en-IN" sz="900" u="none" strike="noStrike">
                          <a:effectLst/>
                          <a:latin typeface="+mn-lt"/>
                        </a:rPr>
                        <a:t>2</a:t>
                      </a:r>
                      <a:endParaRPr lang="en-IN" sz="900" b="0" i="0" u="none" strike="noStrike">
                        <a:solidFill>
                          <a:srgbClr val="000000"/>
                        </a:solidFill>
                        <a:effectLst/>
                        <a:latin typeface="+mn-lt"/>
                      </a:endParaRPr>
                    </a:p>
                  </a:txBody>
                  <a:tcPr marL="831" marR="831" marT="831" marB="0" anchor="ctr"/>
                </a:tc>
                <a:extLst>
                  <a:ext uri="{0D108BD9-81ED-4DB2-BD59-A6C34878D82A}">
                    <a16:rowId xmlns:a16="http://schemas.microsoft.com/office/drawing/2014/main" xmlns="" val="2845364187"/>
                  </a:ext>
                </a:extLst>
              </a:tr>
              <a:tr h="48191">
                <a:tc>
                  <a:txBody>
                    <a:bodyPr/>
                    <a:lstStyle/>
                    <a:p>
                      <a:pPr algn="ctr" fontAlgn="ctr"/>
                      <a:r>
                        <a:rPr lang="en-IN" sz="900" u="none" strike="noStrike">
                          <a:effectLst/>
                          <a:latin typeface="+mn-lt"/>
                        </a:rPr>
                        <a:t>38</a:t>
                      </a:r>
                      <a:endParaRPr lang="en-IN" sz="900" b="0" i="0" u="none" strike="noStrike">
                        <a:solidFill>
                          <a:srgbClr val="000000"/>
                        </a:solidFill>
                        <a:effectLst/>
                        <a:latin typeface="+mn-lt"/>
                      </a:endParaRPr>
                    </a:p>
                  </a:txBody>
                  <a:tcPr marL="831" marR="831" marT="831" marB="0" anchor="ctr"/>
                </a:tc>
                <a:tc>
                  <a:txBody>
                    <a:bodyPr/>
                    <a:lstStyle/>
                    <a:p>
                      <a:pPr algn="l" fontAlgn="ctr"/>
                      <a:r>
                        <a:rPr lang="en-IN" sz="900" u="none" strike="noStrike">
                          <a:effectLst/>
                          <a:latin typeface="+mn-lt"/>
                        </a:rPr>
                        <a:t>Dr. Vishal Joshi</a:t>
                      </a:r>
                      <a:endParaRPr lang="en-IN" sz="900" b="0" i="0" u="none" strike="noStrike">
                        <a:solidFill>
                          <a:srgbClr val="000000"/>
                        </a:solidFill>
                        <a:effectLst/>
                        <a:latin typeface="+mn-lt"/>
                      </a:endParaRPr>
                    </a:p>
                  </a:txBody>
                  <a:tcPr marL="831" marR="831" marT="831" marB="0" anchor="ctr"/>
                </a:tc>
                <a:tc>
                  <a:txBody>
                    <a:bodyPr/>
                    <a:lstStyle/>
                    <a:p>
                      <a:pPr algn="l" fontAlgn="ctr"/>
                      <a:r>
                        <a:rPr lang="en-IN" sz="900" b="0" i="0" u="none" strike="noStrike" dirty="0">
                          <a:solidFill>
                            <a:srgbClr val="000000"/>
                          </a:solidFill>
                          <a:effectLst/>
                          <a:latin typeface="+mn-lt"/>
                        </a:rPr>
                        <a:t>History</a:t>
                      </a:r>
                    </a:p>
                  </a:txBody>
                  <a:tcPr marL="831" marR="831" marT="831" marB="0" anchor="ctr"/>
                </a:tc>
                <a:tc>
                  <a:txBody>
                    <a:bodyPr/>
                    <a:lstStyle/>
                    <a:p>
                      <a:pPr algn="l" fontAlgn="ctr"/>
                      <a:endParaRPr lang="en-IN" sz="900" b="0" i="0" u="none" strike="noStrike" dirty="0">
                        <a:solidFill>
                          <a:srgbClr val="000000"/>
                        </a:solidFill>
                        <a:effectLst/>
                        <a:latin typeface="+mn-lt"/>
                      </a:endParaRPr>
                    </a:p>
                  </a:txBody>
                  <a:tcPr marL="831" marR="831" marT="831" marB="0" anchor="ctr"/>
                </a:tc>
                <a:tc>
                  <a:txBody>
                    <a:bodyPr/>
                    <a:lstStyle/>
                    <a:p>
                      <a:pPr algn="l" fontAlgn="ctr"/>
                      <a:r>
                        <a:rPr lang="en-US" sz="900" u="none" strike="noStrike">
                          <a:effectLst/>
                          <a:latin typeface="+mn-lt"/>
                        </a:rPr>
                        <a:t>FIP-130 From 26/02/2024 to 23/03/2024</a:t>
                      </a:r>
                      <a:endParaRPr lang="en-US" sz="900" b="0" i="0" u="none" strike="noStrike">
                        <a:solidFill>
                          <a:srgbClr val="000000"/>
                        </a:solidFill>
                        <a:effectLst/>
                        <a:latin typeface="+mn-lt"/>
                      </a:endParaRPr>
                    </a:p>
                  </a:txBody>
                  <a:tcPr marL="831" marR="831" marT="831" marB="0" anchor="ctr"/>
                </a:tc>
                <a:tc>
                  <a:txBody>
                    <a:bodyPr/>
                    <a:lstStyle/>
                    <a:p>
                      <a:pPr algn="ctr" fontAlgn="ctr"/>
                      <a:r>
                        <a:rPr lang="en-IN" sz="900" u="none" strike="noStrike">
                          <a:effectLst/>
                          <a:latin typeface="+mn-lt"/>
                        </a:rPr>
                        <a:t>2</a:t>
                      </a:r>
                      <a:endParaRPr lang="en-IN" sz="900" b="0" i="0" u="none" strike="noStrike">
                        <a:solidFill>
                          <a:srgbClr val="000000"/>
                        </a:solidFill>
                        <a:effectLst/>
                        <a:latin typeface="+mn-lt"/>
                      </a:endParaRPr>
                    </a:p>
                  </a:txBody>
                  <a:tcPr marL="831" marR="831" marT="831" marB="0" anchor="ctr"/>
                </a:tc>
                <a:extLst>
                  <a:ext uri="{0D108BD9-81ED-4DB2-BD59-A6C34878D82A}">
                    <a16:rowId xmlns:a16="http://schemas.microsoft.com/office/drawing/2014/main" xmlns="" val="1853695162"/>
                  </a:ext>
                </a:extLst>
              </a:tr>
              <a:tr h="48191">
                <a:tc>
                  <a:txBody>
                    <a:bodyPr/>
                    <a:lstStyle/>
                    <a:p>
                      <a:pPr algn="ctr" fontAlgn="ctr"/>
                      <a:r>
                        <a:rPr lang="en-IN" sz="900" u="none" strike="noStrike">
                          <a:effectLst/>
                          <a:latin typeface="+mn-lt"/>
                        </a:rPr>
                        <a:t>39</a:t>
                      </a:r>
                      <a:endParaRPr lang="en-IN" sz="900" b="0" i="0" u="none" strike="noStrike">
                        <a:solidFill>
                          <a:srgbClr val="000000"/>
                        </a:solidFill>
                        <a:effectLst/>
                        <a:latin typeface="+mn-lt"/>
                      </a:endParaRPr>
                    </a:p>
                  </a:txBody>
                  <a:tcPr marL="831" marR="831" marT="831" marB="0" anchor="ctr"/>
                </a:tc>
                <a:tc>
                  <a:txBody>
                    <a:bodyPr/>
                    <a:lstStyle/>
                    <a:p>
                      <a:pPr algn="l" fontAlgn="ctr"/>
                      <a:r>
                        <a:rPr lang="en-IN" sz="900" u="none" strike="noStrike">
                          <a:effectLst/>
                          <a:latin typeface="+mn-lt"/>
                        </a:rPr>
                        <a:t>Dr. Kamal Dodia</a:t>
                      </a:r>
                      <a:endParaRPr lang="en-IN" sz="900" b="0" i="0" u="none" strike="noStrike">
                        <a:solidFill>
                          <a:srgbClr val="000000"/>
                        </a:solidFill>
                        <a:effectLst/>
                        <a:latin typeface="+mn-lt"/>
                      </a:endParaRPr>
                    </a:p>
                  </a:txBody>
                  <a:tcPr marL="831" marR="831" marT="831" marB="0" anchor="ctr"/>
                </a:tc>
                <a:tc>
                  <a:txBody>
                    <a:bodyPr/>
                    <a:lstStyle/>
                    <a:p>
                      <a:pPr algn="l" fontAlgn="ctr"/>
                      <a:r>
                        <a:rPr lang="en-IN" sz="900" b="0" i="0" u="none" strike="noStrike" dirty="0">
                          <a:solidFill>
                            <a:srgbClr val="000000"/>
                          </a:solidFill>
                          <a:effectLst/>
                          <a:latin typeface="+mn-lt"/>
                        </a:rPr>
                        <a:t>Health is wealth</a:t>
                      </a:r>
                    </a:p>
                  </a:txBody>
                  <a:tcPr marL="831" marR="831" marT="831" marB="0" anchor="ctr"/>
                </a:tc>
                <a:tc>
                  <a:txBody>
                    <a:bodyPr/>
                    <a:lstStyle/>
                    <a:p>
                      <a:pPr algn="l" fontAlgn="ctr"/>
                      <a:r>
                        <a:rPr lang="en-US" sz="900" b="0" i="0" u="none" strike="noStrike" dirty="0">
                          <a:solidFill>
                            <a:srgbClr val="000000"/>
                          </a:solidFill>
                          <a:effectLst/>
                          <a:latin typeface="+mn-lt"/>
                        </a:rPr>
                        <a:t>Department OPHTHALMOLOGY.</a:t>
                      </a:r>
                    </a:p>
                    <a:p>
                      <a:pPr algn="l" fontAlgn="ctr"/>
                      <a:r>
                        <a:rPr lang="en-US" sz="900" b="0" i="0" u="none" strike="noStrike" dirty="0">
                          <a:solidFill>
                            <a:srgbClr val="000000"/>
                          </a:solidFill>
                          <a:effectLst/>
                          <a:latin typeface="+mn-lt"/>
                        </a:rPr>
                        <a:t>PDU Medical college Rajkot</a:t>
                      </a:r>
                      <a:endParaRPr lang="en-IN" sz="900" b="0" i="0" u="none" strike="noStrike" dirty="0">
                        <a:solidFill>
                          <a:srgbClr val="000000"/>
                        </a:solidFill>
                        <a:effectLst/>
                        <a:latin typeface="+mn-lt"/>
                      </a:endParaRPr>
                    </a:p>
                  </a:txBody>
                  <a:tcPr marL="831" marR="831" marT="831" marB="0" anchor="ctr"/>
                </a:tc>
                <a:tc>
                  <a:txBody>
                    <a:bodyPr/>
                    <a:lstStyle/>
                    <a:p>
                      <a:pPr algn="l" fontAlgn="ctr"/>
                      <a:r>
                        <a:rPr lang="en-US" sz="900" u="none" strike="noStrike">
                          <a:effectLst/>
                          <a:latin typeface="+mn-lt"/>
                        </a:rPr>
                        <a:t>FIP-130 From 26/02/2024 to 23/03/2024</a:t>
                      </a:r>
                      <a:endParaRPr lang="en-US" sz="900" b="0" i="0" u="none" strike="noStrike">
                        <a:solidFill>
                          <a:srgbClr val="000000"/>
                        </a:solidFill>
                        <a:effectLst/>
                        <a:latin typeface="+mn-lt"/>
                      </a:endParaRPr>
                    </a:p>
                  </a:txBody>
                  <a:tcPr marL="831" marR="831" marT="831" marB="0" anchor="ctr"/>
                </a:tc>
                <a:tc>
                  <a:txBody>
                    <a:bodyPr/>
                    <a:lstStyle/>
                    <a:p>
                      <a:pPr algn="ctr" fontAlgn="ctr"/>
                      <a:r>
                        <a:rPr lang="en-IN" sz="900" u="none" strike="noStrike">
                          <a:effectLst/>
                          <a:latin typeface="+mn-lt"/>
                        </a:rPr>
                        <a:t>2</a:t>
                      </a:r>
                      <a:endParaRPr lang="en-IN" sz="900" b="0" i="0" u="none" strike="noStrike">
                        <a:solidFill>
                          <a:srgbClr val="000000"/>
                        </a:solidFill>
                        <a:effectLst/>
                        <a:latin typeface="+mn-lt"/>
                      </a:endParaRPr>
                    </a:p>
                  </a:txBody>
                  <a:tcPr marL="831" marR="831" marT="831" marB="0" anchor="ctr"/>
                </a:tc>
                <a:extLst>
                  <a:ext uri="{0D108BD9-81ED-4DB2-BD59-A6C34878D82A}">
                    <a16:rowId xmlns:a16="http://schemas.microsoft.com/office/drawing/2014/main" xmlns="" val="859003273"/>
                  </a:ext>
                </a:extLst>
              </a:tr>
              <a:tr h="45699">
                <a:tc rowSpan="2">
                  <a:txBody>
                    <a:bodyPr/>
                    <a:lstStyle/>
                    <a:p>
                      <a:pPr algn="ctr" fontAlgn="ctr"/>
                      <a:r>
                        <a:rPr lang="en-IN" sz="900" u="none" strike="noStrike">
                          <a:effectLst/>
                          <a:latin typeface="+mn-lt"/>
                        </a:rPr>
                        <a:t>40</a:t>
                      </a:r>
                      <a:endParaRPr lang="en-IN" sz="900" b="0" i="0" u="none" strike="noStrike">
                        <a:solidFill>
                          <a:srgbClr val="000000"/>
                        </a:solidFill>
                        <a:effectLst/>
                        <a:latin typeface="+mn-lt"/>
                      </a:endParaRPr>
                    </a:p>
                  </a:txBody>
                  <a:tcPr marL="831" marR="831" marT="831" marB="0" anchor="ctr"/>
                </a:tc>
                <a:tc rowSpan="2">
                  <a:txBody>
                    <a:bodyPr/>
                    <a:lstStyle/>
                    <a:p>
                      <a:pPr algn="l" fontAlgn="ctr"/>
                      <a:r>
                        <a:rPr lang="en-IN" sz="900" u="none" strike="noStrike" dirty="0">
                          <a:effectLst/>
                          <a:latin typeface="+mn-lt"/>
                        </a:rPr>
                        <a:t>Dr. Jagpreet Kaur</a:t>
                      </a:r>
                      <a:endParaRPr lang="en-IN" sz="900" b="0" i="0" u="none" strike="noStrike" dirty="0">
                        <a:solidFill>
                          <a:srgbClr val="000000"/>
                        </a:solidFill>
                        <a:effectLst/>
                        <a:latin typeface="+mn-lt"/>
                      </a:endParaRPr>
                    </a:p>
                  </a:txBody>
                  <a:tcPr marL="831" marR="831" marT="831" marB="0" anchor="ctr"/>
                </a:tc>
                <a:tc rowSpan="2">
                  <a:txBody>
                    <a:bodyPr/>
                    <a:lstStyle/>
                    <a:p>
                      <a:pPr algn="l" fontAlgn="ctr"/>
                      <a:r>
                        <a:rPr lang="en-IN" sz="900" b="0" i="0" u="none" strike="noStrike" dirty="0">
                          <a:solidFill>
                            <a:srgbClr val="000000"/>
                          </a:solidFill>
                          <a:effectLst/>
                          <a:latin typeface="+mn-lt"/>
                        </a:rPr>
                        <a:t>Pedagogy</a:t>
                      </a:r>
                    </a:p>
                  </a:txBody>
                  <a:tcPr marL="831" marR="831" marT="831" marB="0" anchor="ctr"/>
                </a:tc>
                <a:tc rowSpan="2">
                  <a:txBody>
                    <a:bodyPr/>
                    <a:lstStyle/>
                    <a:p>
                      <a:pPr algn="l" fontAlgn="ctr"/>
                      <a:r>
                        <a:rPr lang="en-IN" sz="900" b="0" i="0" u="none" strike="noStrike" dirty="0">
                          <a:solidFill>
                            <a:srgbClr val="000000"/>
                          </a:solidFill>
                          <a:effectLst/>
                          <a:latin typeface="+mn-lt"/>
                        </a:rPr>
                        <a:t>Punjabi University Patiala</a:t>
                      </a:r>
                    </a:p>
                  </a:txBody>
                  <a:tcPr marL="831" marR="831" marT="831" marB="0" anchor="ctr"/>
                </a:tc>
                <a:tc rowSpan="2">
                  <a:txBody>
                    <a:bodyPr/>
                    <a:lstStyle/>
                    <a:p>
                      <a:pPr algn="l" fontAlgn="ctr"/>
                      <a:r>
                        <a:rPr lang="en-US" sz="900" u="none" strike="noStrike" dirty="0">
                          <a:effectLst/>
                          <a:latin typeface="+mn-lt"/>
                        </a:rPr>
                        <a:t>FIP-130 From 26/02/2024 to 23/03/2024</a:t>
                      </a:r>
                      <a:endParaRPr lang="en-US" sz="900" b="0" i="0" u="none" strike="noStrike" dirty="0">
                        <a:solidFill>
                          <a:srgbClr val="000000"/>
                        </a:solidFill>
                        <a:effectLst/>
                        <a:latin typeface="+mn-lt"/>
                      </a:endParaRPr>
                    </a:p>
                  </a:txBody>
                  <a:tcPr marL="831" marR="831" marT="831" marB="0" anchor="ctr"/>
                </a:tc>
                <a:tc>
                  <a:txBody>
                    <a:bodyPr/>
                    <a:lstStyle/>
                    <a:p>
                      <a:pPr algn="ctr" fontAlgn="ctr"/>
                      <a:r>
                        <a:rPr lang="en-IN" sz="900" u="none" strike="noStrike">
                          <a:effectLst/>
                          <a:latin typeface="+mn-lt"/>
                        </a:rPr>
                        <a:t>1</a:t>
                      </a:r>
                      <a:endParaRPr lang="en-IN" sz="900" b="0" i="0" u="none" strike="noStrike">
                        <a:solidFill>
                          <a:srgbClr val="000000"/>
                        </a:solidFill>
                        <a:effectLst/>
                        <a:latin typeface="+mn-lt"/>
                      </a:endParaRPr>
                    </a:p>
                  </a:txBody>
                  <a:tcPr marL="831" marR="831" marT="831" marB="0" anchor="ctr"/>
                </a:tc>
                <a:extLst>
                  <a:ext uri="{0D108BD9-81ED-4DB2-BD59-A6C34878D82A}">
                    <a16:rowId xmlns:a16="http://schemas.microsoft.com/office/drawing/2014/main" xmlns="" val="3200142316"/>
                  </a:ext>
                </a:extLst>
              </a:tr>
              <a:tr h="44037">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dirty="0"/>
                    </a:p>
                  </a:txBody>
                  <a:tcPr/>
                </a:tc>
                <a:tc vMerge="1">
                  <a:txBody>
                    <a:bodyPr/>
                    <a:lstStyle/>
                    <a:p>
                      <a:endParaRPr lang="en-IN"/>
                    </a:p>
                  </a:txBody>
                  <a:tcPr/>
                </a:tc>
                <a:tc>
                  <a:txBody>
                    <a:bodyPr/>
                    <a:lstStyle/>
                    <a:p>
                      <a:pPr algn="ctr" fontAlgn="ctr"/>
                      <a:r>
                        <a:rPr lang="en-IN" sz="900" u="none" strike="noStrike">
                          <a:effectLst/>
                          <a:latin typeface="+mn-lt"/>
                        </a:rPr>
                        <a:t>1</a:t>
                      </a:r>
                      <a:endParaRPr lang="en-IN" sz="900" b="0" i="0" u="none" strike="noStrike">
                        <a:solidFill>
                          <a:srgbClr val="000000"/>
                        </a:solidFill>
                        <a:effectLst/>
                        <a:latin typeface="+mn-lt"/>
                      </a:endParaRPr>
                    </a:p>
                  </a:txBody>
                  <a:tcPr marL="831" marR="831" marT="831" marB="0" anchor="ctr"/>
                </a:tc>
                <a:extLst>
                  <a:ext uri="{0D108BD9-81ED-4DB2-BD59-A6C34878D82A}">
                    <a16:rowId xmlns:a16="http://schemas.microsoft.com/office/drawing/2014/main" xmlns="" val="1133279242"/>
                  </a:ext>
                </a:extLst>
              </a:tr>
              <a:tr h="65640">
                <a:tc>
                  <a:txBody>
                    <a:bodyPr/>
                    <a:lstStyle/>
                    <a:p>
                      <a:pPr algn="ctr" fontAlgn="ctr"/>
                      <a:r>
                        <a:rPr lang="en-IN" sz="900" u="none" strike="noStrike">
                          <a:effectLst/>
                          <a:latin typeface="+mn-lt"/>
                        </a:rPr>
                        <a:t>41</a:t>
                      </a:r>
                      <a:endParaRPr lang="en-IN" sz="900" b="0" i="0" u="none" strike="noStrike">
                        <a:solidFill>
                          <a:srgbClr val="000000"/>
                        </a:solidFill>
                        <a:effectLst/>
                        <a:latin typeface="+mn-lt"/>
                      </a:endParaRPr>
                    </a:p>
                  </a:txBody>
                  <a:tcPr marL="831" marR="831" marT="831" marB="0" anchor="ctr"/>
                </a:tc>
                <a:tc>
                  <a:txBody>
                    <a:bodyPr/>
                    <a:lstStyle/>
                    <a:p>
                      <a:pPr algn="l" fontAlgn="ctr"/>
                      <a:r>
                        <a:rPr lang="en-IN" sz="900" u="none" strike="noStrike">
                          <a:effectLst/>
                          <a:latin typeface="+mn-lt"/>
                        </a:rPr>
                        <a:t>Prof. Rao Govindsingh</a:t>
                      </a:r>
                      <a:endParaRPr lang="en-IN" sz="900" b="0" i="0" u="none" strike="noStrike">
                        <a:solidFill>
                          <a:srgbClr val="000000"/>
                        </a:solidFill>
                        <a:effectLst/>
                        <a:latin typeface="+mn-lt"/>
                      </a:endParaRPr>
                    </a:p>
                  </a:txBody>
                  <a:tcPr marL="831" marR="831" marT="831" marB="0" anchor="ctr"/>
                </a:tc>
                <a:tc>
                  <a:txBody>
                    <a:bodyPr/>
                    <a:lstStyle/>
                    <a:p>
                      <a:pPr algn="l" fontAlgn="ctr"/>
                      <a:r>
                        <a:rPr lang="en-IN" sz="900" b="0" i="0" u="none" strike="noStrike" dirty="0">
                          <a:solidFill>
                            <a:srgbClr val="000000"/>
                          </a:solidFill>
                          <a:effectLst/>
                          <a:latin typeface="+mn-lt"/>
                        </a:rPr>
                        <a:t>Environment Science</a:t>
                      </a:r>
                    </a:p>
                  </a:txBody>
                  <a:tcPr marL="831" marR="831" marT="831" marB="0" anchor="ctr"/>
                </a:tc>
                <a:tc>
                  <a:txBody>
                    <a:bodyPr/>
                    <a:lstStyle/>
                    <a:p>
                      <a:pPr algn="l" fontAlgn="ctr"/>
                      <a:r>
                        <a:rPr lang="en-US" sz="900" b="0" i="0" u="none" strike="noStrike" dirty="0">
                          <a:solidFill>
                            <a:srgbClr val="000000"/>
                          </a:solidFill>
                          <a:effectLst/>
                          <a:latin typeface="+mn-lt"/>
                        </a:rPr>
                        <a:t>College of Tech. &amp; Engg., University Campus, Udaipur</a:t>
                      </a:r>
                      <a:endParaRPr lang="en-IN" sz="900" b="0" i="0" u="none" strike="noStrike" dirty="0">
                        <a:solidFill>
                          <a:srgbClr val="000000"/>
                        </a:solidFill>
                        <a:effectLst/>
                        <a:latin typeface="+mn-lt"/>
                      </a:endParaRPr>
                    </a:p>
                  </a:txBody>
                  <a:tcPr marL="831" marR="831" marT="831" marB="0" anchor="ctr"/>
                </a:tc>
                <a:tc>
                  <a:txBody>
                    <a:bodyPr/>
                    <a:lstStyle/>
                    <a:p>
                      <a:pPr algn="l" fontAlgn="ctr"/>
                      <a:r>
                        <a:rPr lang="en-US" sz="900" u="none" strike="noStrike" dirty="0">
                          <a:effectLst/>
                          <a:latin typeface="+mn-lt"/>
                        </a:rPr>
                        <a:t>FIP-130 From 26/02/2024 to 23/03/2024</a:t>
                      </a:r>
                      <a:endParaRPr lang="en-US" sz="900" b="0" i="0" u="none" strike="noStrike" dirty="0">
                        <a:solidFill>
                          <a:srgbClr val="000000"/>
                        </a:solidFill>
                        <a:effectLst/>
                        <a:latin typeface="+mn-lt"/>
                      </a:endParaRPr>
                    </a:p>
                  </a:txBody>
                  <a:tcPr marL="831" marR="831" marT="831" marB="0" anchor="ctr"/>
                </a:tc>
                <a:tc>
                  <a:txBody>
                    <a:bodyPr/>
                    <a:lstStyle/>
                    <a:p>
                      <a:pPr algn="ctr" fontAlgn="ctr"/>
                      <a:r>
                        <a:rPr lang="en-IN" sz="900" u="none" strike="noStrike" dirty="0">
                          <a:effectLst/>
                          <a:latin typeface="+mn-lt"/>
                        </a:rPr>
                        <a:t>2</a:t>
                      </a:r>
                      <a:endParaRPr lang="en-IN" sz="900" b="0" i="0" u="none" strike="noStrike" dirty="0">
                        <a:solidFill>
                          <a:srgbClr val="000000"/>
                        </a:solidFill>
                        <a:effectLst/>
                        <a:latin typeface="+mn-lt"/>
                      </a:endParaRPr>
                    </a:p>
                  </a:txBody>
                  <a:tcPr marL="831" marR="831" marT="831" marB="0" anchor="ctr"/>
                </a:tc>
                <a:extLst>
                  <a:ext uri="{0D108BD9-81ED-4DB2-BD59-A6C34878D82A}">
                    <a16:rowId xmlns:a16="http://schemas.microsoft.com/office/drawing/2014/main" xmlns="" val="3596570681"/>
                  </a:ext>
                </a:extLst>
              </a:tr>
            </a:tbl>
          </a:graphicData>
        </a:graphic>
      </p:graphicFrame>
    </p:spTree>
    <p:extLst>
      <p:ext uri="{BB962C8B-B14F-4D97-AF65-F5344CB8AC3E}">
        <p14:creationId xmlns:p14="http://schemas.microsoft.com/office/powerpoint/2010/main" xmlns="" val="351861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80357D7-8914-B4D3-AF4F-D668E962D9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7807D733-1662-D5B4-5428-6A86EF8FF428}"/>
              </a:ext>
            </a:extLst>
          </p:cNvPr>
          <p:cNvSpPr>
            <a:spLocks noGrp="1"/>
          </p:cNvSpPr>
          <p:nvPr>
            <p:ph type="title"/>
          </p:nvPr>
        </p:nvSpPr>
        <p:spPr>
          <a:xfrm>
            <a:off x="121920" y="-252228"/>
            <a:ext cx="10515600" cy="1325563"/>
          </a:xfrm>
        </p:spPr>
        <p:txBody>
          <a:bodyPr>
            <a:normAutofit/>
          </a:bodyPr>
          <a:lstStyle/>
          <a:p>
            <a:r>
              <a:rPr lang="en-IN" sz="3200" b="1" dirty="0"/>
              <a:t>Resource Persons (Refresher Course)</a:t>
            </a:r>
            <a:r>
              <a:rPr lang="en-IN" sz="3200" dirty="0"/>
              <a:t/>
            </a:r>
            <a:br>
              <a:rPr lang="en-IN" sz="3200" dirty="0"/>
            </a:br>
            <a:endParaRPr lang="en-IN" sz="3200" dirty="0"/>
          </a:p>
        </p:txBody>
      </p:sp>
      <p:graphicFrame>
        <p:nvGraphicFramePr>
          <p:cNvPr id="6" name="Table 5">
            <a:extLst>
              <a:ext uri="{FF2B5EF4-FFF2-40B4-BE49-F238E27FC236}">
                <a16:creationId xmlns:a16="http://schemas.microsoft.com/office/drawing/2014/main" xmlns="" id="{36515E39-6D5F-C75E-9A9D-3DACD092628E}"/>
              </a:ext>
            </a:extLst>
          </p:cNvPr>
          <p:cNvGraphicFramePr>
            <a:graphicFrameLocks noGrp="1"/>
          </p:cNvGraphicFramePr>
          <p:nvPr>
            <p:extLst>
              <p:ext uri="{D42A27DB-BD31-4B8C-83A1-F6EECF244321}">
                <p14:modId xmlns:p14="http://schemas.microsoft.com/office/powerpoint/2010/main" xmlns="" val="1318589338"/>
              </p:ext>
            </p:extLst>
          </p:nvPr>
        </p:nvGraphicFramePr>
        <p:xfrm>
          <a:off x="348601" y="410553"/>
          <a:ext cx="11494797" cy="6467774"/>
        </p:xfrm>
        <a:graphic>
          <a:graphicData uri="http://schemas.openxmlformats.org/drawingml/2006/table">
            <a:tbl>
              <a:tblPr>
                <a:tableStyleId>{5C22544A-7EE6-4342-B048-85BDC9FD1C3A}</a:tableStyleId>
              </a:tblPr>
              <a:tblGrid>
                <a:gridCol w="637051">
                  <a:extLst>
                    <a:ext uri="{9D8B030D-6E8A-4147-A177-3AD203B41FA5}">
                      <a16:colId xmlns:a16="http://schemas.microsoft.com/office/drawing/2014/main" xmlns="" val="2430360384"/>
                    </a:ext>
                  </a:extLst>
                </a:gridCol>
                <a:gridCol w="1424671">
                  <a:extLst>
                    <a:ext uri="{9D8B030D-6E8A-4147-A177-3AD203B41FA5}">
                      <a16:colId xmlns:a16="http://schemas.microsoft.com/office/drawing/2014/main" xmlns="" val="2085946000"/>
                    </a:ext>
                  </a:extLst>
                </a:gridCol>
                <a:gridCol w="3234519">
                  <a:extLst>
                    <a:ext uri="{9D8B030D-6E8A-4147-A177-3AD203B41FA5}">
                      <a16:colId xmlns:a16="http://schemas.microsoft.com/office/drawing/2014/main" xmlns="" val="863948024"/>
                    </a:ext>
                  </a:extLst>
                </a:gridCol>
                <a:gridCol w="2776452">
                  <a:extLst>
                    <a:ext uri="{9D8B030D-6E8A-4147-A177-3AD203B41FA5}">
                      <a16:colId xmlns:a16="http://schemas.microsoft.com/office/drawing/2014/main" xmlns="" val="597002634"/>
                    </a:ext>
                  </a:extLst>
                </a:gridCol>
                <a:gridCol w="2604148">
                  <a:extLst>
                    <a:ext uri="{9D8B030D-6E8A-4147-A177-3AD203B41FA5}">
                      <a16:colId xmlns:a16="http://schemas.microsoft.com/office/drawing/2014/main" xmlns="" val="502419753"/>
                    </a:ext>
                  </a:extLst>
                </a:gridCol>
                <a:gridCol w="817956">
                  <a:extLst>
                    <a:ext uri="{9D8B030D-6E8A-4147-A177-3AD203B41FA5}">
                      <a16:colId xmlns:a16="http://schemas.microsoft.com/office/drawing/2014/main" xmlns="" val="3991874737"/>
                    </a:ext>
                  </a:extLst>
                </a:gridCol>
              </a:tblGrid>
              <a:tr h="87741">
                <a:tc>
                  <a:txBody>
                    <a:bodyPr/>
                    <a:lstStyle/>
                    <a:p>
                      <a:pPr algn="ctr" fontAlgn="ctr"/>
                      <a:r>
                        <a:rPr lang="en-IN" sz="700" u="none" strike="noStrike" dirty="0">
                          <a:effectLst/>
                        </a:rPr>
                        <a:t>Sr. No.</a:t>
                      </a:r>
                      <a:endParaRPr lang="en-IN" sz="700" b="1" i="0" u="none" strike="noStrike" dirty="0">
                        <a:solidFill>
                          <a:srgbClr val="000000"/>
                        </a:solidFill>
                        <a:effectLst/>
                        <a:latin typeface="Calibri" panose="020F0502020204030204" pitchFamily="34" charset="0"/>
                      </a:endParaRPr>
                    </a:p>
                  </a:txBody>
                  <a:tcPr marL="751" marR="751" marT="751" marB="0" anchor="ctr"/>
                </a:tc>
                <a:tc>
                  <a:txBody>
                    <a:bodyPr/>
                    <a:lstStyle/>
                    <a:p>
                      <a:pPr algn="ctr" fontAlgn="ctr"/>
                      <a:r>
                        <a:rPr lang="en-IN" sz="700" u="none" strike="noStrike" dirty="0">
                          <a:effectLst/>
                        </a:rPr>
                        <a:t>Name of Resouece Person </a:t>
                      </a:r>
                      <a:endParaRPr lang="en-IN" sz="700" b="1" i="0" u="none" strike="noStrike" dirty="0">
                        <a:solidFill>
                          <a:srgbClr val="000000"/>
                        </a:solidFill>
                        <a:effectLst/>
                        <a:latin typeface="Calibri" panose="020F0502020204030204" pitchFamily="34" charset="0"/>
                      </a:endParaRPr>
                    </a:p>
                  </a:txBody>
                  <a:tcPr marL="751" marR="751" marT="751" marB="0" anchor="ctr"/>
                </a:tc>
                <a:tc>
                  <a:txBody>
                    <a:bodyPr/>
                    <a:lstStyle/>
                    <a:p>
                      <a:pPr algn="ctr" fontAlgn="ctr"/>
                      <a:r>
                        <a:rPr lang="en-IN" sz="700" b="1" i="0" u="none" strike="noStrike" dirty="0">
                          <a:solidFill>
                            <a:srgbClr val="000000"/>
                          </a:solidFill>
                          <a:effectLst/>
                          <a:latin typeface="Calibri" panose="020F0502020204030204" pitchFamily="34" charset="0"/>
                        </a:rPr>
                        <a:t>Expertise</a:t>
                      </a:r>
                    </a:p>
                  </a:txBody>
                  <a:tcPr marL="751" marR="751" marT="751" marB="0" anchor="ctr"/>
                </a:tc>
                <a:tc>
                  <a:txBody>
                    <a:bodyPr/>
                    <a:lstStyle/>
                    <a:p>
                      <a:pPr algn="ctr" fontAlgn="ctr"/>
                      <a:r>
                        <a:rPr lang="en-IN" sz="700" b="1" i="0" u="none" strike="noStrike" dirty="0">
                          <a:solidFill>
                            <a:srgbClr val="000000"/>
                          </a:solidFill>
                          <a:effectLst/>
                          <a:latin typeface="Calibri" panose="020F0502020204030204" pitchFamily="34" charset="0"/>
                        </a:rPr>
                        <a:t>Affiliation</a:t>
                      </a:r>
                    </a:p>
                  </a:txBody>
                  <a:tcPr marL="751" marR="751" marT="751" marB="0" anchor="ctr"/>
                </a:tc>
                <a:tc>
                  <a:txBody>
                    <a:bodyPr/>
                    <a:lstStyle/>
                    <a:p>
                      <a:pPr algn="ctr" fontAlgn="ctr"/>
                      <a:r>
                        <a:rPr lang="en-IN" sz="700" u="none" strike="noStrike" dirty="0">
                          <a:effectLst/>
                        </a:rPr>
                        <a:t>RC/Date</a:t>
                      </a:r>
                      <a:endParaRPr lang="en-IN" sz="700" b="1" i="0" u="none" strike="noStrike" dirty="0">
                        <a:solidFill>
                          <a:srgbClr val="000000"/>
                        </a:solidFill>
                        <a:effectLst/>
                        <a:latin typeface="Calibri" panose="020F0502020204030204" pitchFamily="34" charset="0"/>
                      </a:endParaRPr>
                    </a:p>
                  </a:txBody>
                  <a:tcPr marL="751" marR="751" marT="751" marB="0" anchor="ctr"/>
                </a:tc>
                <a:tc>
                  <a:txBody>
                    <a:bodyPr/>
                    <a:lstStyle/>
                    <a:p>
                      <a:pPr algn="ctr" fontAlgn="ctr"/>
                      <a:r>
                        <a:rPr lang="en-IN" sz="700" u="none" strike="noStrike" dirty="0">
                          <a:effectLst/>
                        </a:rPr>
                        <a:t>Session</a:t>
                      </a:r>
                      <a:endParaRPr lang="en-IN" sz="700" b="1" i="0" u="none" strike="noStrike" dirty="0">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100266073"/>
                  </a:ext>
                </a:extLst>
              </a:tr>
              <a:tr h="127108">
                <a:tc rowSpan="4">
                  <a:txBody>
                    <a:bodyPr/>
                    <a:lstStyle/>
                    <a:p>
                      <a:pPr algn="ctr" fontAlgn="ctr"/>
                      <a:r>
                        <a:rPr lang="en-IN" sz="700" u="none" strike="noStrike">
                          <a:effectLst/>
                        </a:rPr>
                        <a:t>1</a:t>
                      </a:r>
                      <a:endParaRPr lang="en-IN" sz="700" b="0" i="0" u="none" strike="noStrike">
                        <a:solidFill>
                          <a:srgbClr val="000000"/>
                        </a:solidFill>
                        <a:effectLst/>
                        <a:latin typeface="Calibri" panose="020F0502020204030204" pitchFamily="34" charset="0"/>
                      </a:endParaRPr>
                    </a:p>
                  </a:txBody>
                  <a:tcPr marL="751" marR="751" marT="751" marB="0" anchor="ctr"/>
                </a:tc>
                <a:tc rowSpan="4">
                  <a:txBody>
                    <a:bodyPr/>
                    <a:lstStyle/>
                    <a:p>
                      <a:pPr algn="l" fontAlgn="ctr"/>
                      <a:r>
                        <a:rPr lang="en-IN" sz="700" u="none" strike="noStrike" dirty="0">
                          <a:effectLst/>
                        </a:rPr>
                        <a:t>Dr. Dilip Ahir</a:t>
                      </a:r>
                      <a:endParaRPr lang="en-IN" sz="700" b="0" i="0" u="none" strike="noStrike" dirty="0">
                        <a:solidFill>
                          <a:srgbClr val="000000"/>
                        </a:solidFill>
                        <a:effectLst/>
                        <a:latin typeface="Calibri" panose="020F0502020204030204" pitchFamily="34" charset="0"/>
                      </a:endParaRPr>
                    </a:p>
                  </a:txBody>
                  <a:tcPr marL="751" marR="751" marT="751" marB="0" anchor="ctr"/>
                </a:tc>
                <a:tc rowSpan="4">
                  <a:txBody>
                    <a:bodyPr/>
                    <a:lstStyle/>
                    <a:p>
                      <a:pPr algn="l" fontAlgn="ctr"/>
                      <a:r>
                        <a:rPr lang="en-US" sz="700" b="0" i="0" u="none" strike="noStrike" dirty="0">
                          <a:solidFill>
                            <a:srgbClr val="000000"/>
                          </a:solidFill>
                          <a:effectLst/>
                          <a:latin typeface="Calibri" panose="020F0502020204030204" pitchFamily="34" charset="0"/>
                        </a:rPr>
                        <a:t>Information and Communication Technology, Higher Education and Society</a:t>
                      </a:r>
                      <a:endParaRPr lang="en-IN" sz="700" b="0" i="0" u="none" strike="noStrike" dirty="0">
                        <a:solidFill>
                          <a:srgbClr val="000000"/>
                        </a:solidFill>
                        <a:effectLst/>
                        <a:latin typeface="Calibri" panose="020F0502020204030204" pitchFamily="34" charset="0"/>
                      </a:endParaRPr>
                    </a:p>
                  </a:txBody>
                  <a:tcPr marL="751" marR="751" marT="751" marB="0" anchor="ctr"/>
                </a:tc>
                <a:tc rowSpan="4">
                  <a:txBody>
                    <a:bodyPr/>
                    <a:lstStyle/>
                    <a:p>
                      <a:pPr algn="l" fontAlgn="ctr"/>
                      <a:r>
                        <a:rPr lang="en-IN" sz="700" b="0" i="0" u="none" strike="noStrike" dirty="0">
                          <a:solidFill>
                            <a:srgbClr val="000000"/>
                          </a:solidFill>
                          <a:effectLst/>
                          <a:latin typeface="Calibri" panose="020F0502020204030204" pitchFamily="34" charset="0"/>
                        </a:rPr>
                        <a:t>Government Engineering College, Rajkot</a:t>
                      </a:r>
                    </a:p>
                  </a:txBody>
                  <a:tcPr marL="751" marR="751" marT="751" marB="0" anchor="ctr"/>
                </a:tc>
                <a:tc>
                  <a:txBody>
                    <a:bodyPr/>
                    <a:lstStyle/>
                    <a:p>
                      <a:pPr algn="l" fontAlgn="ctr"/>
                      <a:r>
                        <a:rPr lang="en-US" sz="700" u="none" strike="noStrike">
                          <a:effectLst/>
                        </a:rPr>
                        <a:t>RC-247 From 29/01/2024 to 10/02/2024</a:t>
                      </a:r>
                      <a:endParaRPr lang="en-US" sz="7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700" u="none" strike="noStrike" dirty="0">
                          <a:effectLst/>
                        </a:rPr>
                        <a:t>2</a:t>
                      </a:r>
                      <a:endParaRPr lang="en-IN" sz="700" b="0" i="0" u="none" strike="noStrike" dirty="0">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4288114477"/>
                  </a:ext>
                </a:extLst>
              </a:tr>
              <a:tr h="174945">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rowSpan="2">
                  <a:txBody>
                    <a:bodyPr/>
                    <a:lstStyle/>
                    <a:p>
                      <a:pPr algn="l" fontAlgn="ctr"/>
                      <a:r>
                        <a:rPr lang="en-US" sz="700" u="none" strike="noStrike" dirty="0">
                          <a:effectLst/>
                        </a:rPr>
                        <a:t>RC-246 From 02/10/2023 to 14/10/2023</a:t>
                      </a:r>
                      <a:endParaRPr lang="en-US" sz="700" b="0" i="0" u="none" strike="noStrike" dirty="0">
                        <a:solidFill>
                          <a:srgbClr val="000000"/>
                        </a:solidFill>
                        <a:effectLst/>
                        <a:latin typeface="Calibri" panose="020F0502020204030204" pitchFamily="34" charset="0"/>
                      </a:endParaRPr>
                    </a:p>
                  </a:txBody>
                  <a:tcPr marL="751" marR="751" marT="751" marB="0" anchor="ctr"/>
                </a:tc>
                <a:tc>
                  <a:txBody>
                    <a:bodyPr/>
                    <a:lstStyle/>
                    <a:p>
                      <a:pPr algn="ctr" fontAlgn="ctr"/>
                      <a:r>
                        <a:rPr lang="en-IN" sz="700" u="none" strike="noStrike">
                          <a:effectLst/>
                        </a:rPr>
                        <a:t>2</a:t>
                      </a:r>
                      <a:endParaRPr lang="en-IN" sz="7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3293959973"/>
                  </a:ext>
                </a:extLst>
              </a:tr>
              <a:tr h="127108">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fontAlgn="ctr"/>
                      <a:r>
                        <a:rPr lang="en-IN" sz="700" u="none" strike="noStrike">
                          <a:effectLst/>
                        </a:rPr>
                        <a:t>2</a:t>
                      </a:r>
                      <a:endParaRPr lang="en-IN" sz="7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537692055"/>
                  </a:ext>
                </a:extLst>
              </a:tr>
              <a:tr h="190467">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dirty="0"/>
                    </a:p>
                  </a:txBody>
                  <a:tcPr/>
                </a:tc>
                <a:tc>
                  <a:txBody>
                    <a:bodyPr/>
                    <a:lstStyle/>
                    <a:p>
                      <a:pPr algn="l" fontAlgn="ctr"/>
                      <a:r>
                        <a:rPr lang="en-US" sz="700" u="none" strike="noStrike">
                          <a:effectLst/>
                        </a:rPr>
                        <a:t>RC-245 From 18/09/2023 to  30/09/2023</a:t>
                      </a:r>
                      <a:endParaRPr lang="en-US" sz="7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700" u="none" strike="noStrike">
                          <a:effectLst/>
                        </a:rPr>
                        <a:t>2</a:t>
                      </a:r>
                      <a:endParaRPr lang="en-IN" sz="7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124976136"/>
                  </a:ext>
                </a:extLst>
              </a:tr>
              <a:tr h="87741">
                <a:tc>
                  <a:txBody>
                    <a:bodyPr/>
                    <a:lstStyle/>
                    <a:p>
                      <a:pPr algn="ctr" fontAlgn="ctr"/>
                      <a:r>
                        <a:rPr lang="en-IN" sz="700" u="none" strike="noStrike">
                          <a:effectLst/>
                        </a:rPr>
                        <a:t>2</a:t>
                      </a:r>
                      <a:endParaRPr lang="en-IN" sz="7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r>
                        <a:rPr lang="en-IN" sz="700" u="none" strike="noStrike" dirty="0">
                          <a:effectLst/>
                        </a:rPr>
                        <a:t>Dr. Ashvini Joshi</a:t>
                      </a:r>
                      <a:endParaRPr lang="en-IN" sz="700" b="0" i="0" u="none" strike="noStrike" dirty="0">
                        <a:solidFill>
                          <a:srgbClr val="000000"/>
                        </a:solidFill>
                        <a:effectLst/>
                        <a:latin typeface="Calibri" panose="020F0502020204030204" pitchFamily="34" charset="0"/>
                      </a:endParaRPr>
                    </a:p>
                  </a:txBody>
                  <a:tcPr marL="751" marR="751" marT="751" marB="0" anchor="ctr"/>
                </a:tc>
                <a:tc>
                  <a:txBody>
                    <a:bodyPr/>
                    <a:lstStyle/>
                    <a:p>
                      <a:pPr algn="l" fontAlgn="ctr"/>
                      <a:r>
                        <a:rPr lang="en-IN" sz="700" b="0" i="0" u="none" strike="noStrike" dirty="0">
                          <a:solidFill>
                            <a:srgbClr val="000000"/>
                          </a:solidFill>
                          <a:effectLst/>
                          <a:latin typeface="Calibri" panose="020F0502020204030204" pitchFamily="34" charset="0"/>
                        </a:rPr>
                        <a:t>Information and Communication Technology</a:t>
                      </a:r>
                    </a:p>
                  </a:txBody>
                  <a:tcPr marL="751" marR="751" marT="751" marB="0" anchor="ctr"/>
                </a:tc>
                <a:tc>
                  <a:txBody>
                    <a:bodyPr/>
                    <a:lstStyle/>
                    <a:p>
                      <a:pPr algn="l" fontAlgn="ctr"/>
                      <a:r>
                        <a:rPr lang="en-US" sz="700" b="0" i="0" u="none" strike="noStrike" dirty="0">
                          <a:solidFill>
                            <a:srgbClr val="000000"/>
                          </a:solidFill>
                          <a:effectLst/>
                          <a:latin typeface="Calibri" panose="020F0502020204030204" pitchFamily="34" charset="0"/>
                        </a:rPr>
                        <a:t>Department of Nanoscience and applied materials, Saurashtra University </a:t>
                      </a:r>
                      <a:endParaRPr lang="en-IN" sz="700" b="0" i="0" u="none" strike="noStrike" dirty="0">
                        <a:solidFill>
                          <a:srgbClr val="000000"/>
                        </a:solidFill>
                        <a:effectLst/>
                        <a:latin typeface="Calibri" panose="020F0502020204030204" pitchFamily="34" charset="0"/>
                      </a:endParaRPr>
                    </a:p>
                  </a:txBody>
                  <a:tcPr marL="751" marR="751" marT="751" marB="0" anchor="ctr"/>
                </a:tc>
                <a:tc>
                  <a:txBody>
                    <a:bodyPr/>
                    <a:lstStyle/>
                    <a:p>
                      <a:pPr algn="l" fontAlgn="ctr"/>
                      <a:r>
                        <a:rPr lang="en-US" sz="700" u="none" strike="noStrike">
                          <a:effectLst/>
                        </a:rPr>
                        <a:t>RC-247 From 29/01/2024 to 10/02/2024</a:t>
                      </a:r>
                      <a:endParaRPr lang="en-US" sz="7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700" u="none" strike="noStrike">
                          <a:effectLst/>
                        </a:rPr>
                        <a:t>2</a:t>
                      </a:r>
                      <a:endParaRPr lang="en-IN" sz="7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2285069266"/>
                  </a:ext>
                </a:extLst>
              </a:tr>
              <a:tr h="87741">
                <a:tc rowSpan="3">
                  <a:txBody>
                    <a:bodyPr/>
                    <a:lstStyle/>
                    <a:p>
                      <a:pPr algn="ctr" fontAlgn="ctr"/>
                      <a:r>
                        <a:rPr lang="en-IN" sz="700" u="none" strike="noStrike">
                          <a:effectLst/>
                        </a:rPr>
                        <a:t>3</a:t>
                      </a:r>
                      <a:endParaRPr lang="en-IN" sz="700" b="0" i="0" u="none" strike="noStrike">
                        <a:solidFill>
                          <a:srgbClr val="000000"/>
                        </a:solidFill>
                        <a:effectLst/>
                        <a:latin typeface="Calibri" panose="020F0502020204030204" pitchFamily="34" charset="0"/>
                      </a:endParaRPr>
                    </a:p>
                  </a:txBody>
                  <a:tcPr marL="751" marR="751" marT="751" marB="0" anchor="ctr"/>
                </a:tc>
                <a:tc rowSpan="3">
                  <a:txBody>
                    <a:bodyPr/>
                    <a:lstStyle/>
                    <a:p>
                      <a:pPr algn="l" fontAlgn="ctr"/>
                      <a:r>
                        <a:rPr lang="en-IN" sz="700" u="none" strike="noStrike" dirty="0">
                          <a:effectLst/>
                        </a:rPr>
                        <a:t>Dr. Balvant Jani</a:t>
                      </a:r>
                      <a:endParaRPr lang="en-IN" sz="700" b="0" i="0" u="none" strike="noStrike" dirty="0">
                        <a:solidFill>
                          <a:srgbClr val="000000"/>
                        </a:solidFill>
                        <a:effectLst/>
                        <a:latin typeface="Calibri" panose="020F0502020204030204" pitchFamily="34" charset="0"/>
                      </a:endParaRPr>
                    </a:p>
                  </a:txBody>
                  <a:tcPr marL="751" marR="751" marT="751" marB="0" anchor="ctr"/>
                </a:tc>
                <a:tc rowSpan="3">
                  <a:txBody>
                    <a:bodyPr/>
                    <a:lstStyle/>
                    <a:p>
                      <a:pPr algn="l" fontAlgn="ctr"/>
                      <a:r>
                        <a:rPr lang="en-IN" sz="700" b="0" i="0" u="none" strike="noStrike" dirty="0">
                          <a:solidFill>
                            <a:srgbClr val="000000"/>
                          </a:solidFill>
                          <a:effectLst/>
                          <a:latin typeface="Calibri" panose="020F0502020204030204" pitchFamily="34" charset="0"/>
                        </a:rPr>
                        <a:t>Higher Education and Society</a:t>
                      </a:r>
                    </a:p>
                  </a:txBody>
                  <a:tcPr marL="751" marR="751" marT="751" marB="0" anchor="ctr"/>
                </a:tc>
                <a:tc rowSpan="3">
                  <a:txBody>
                    <a:bodyPr/>
                    <a:lstStyle/>
                    <a:p>
                      <a:pPr algn="l" fontAlgn="ctr"/>
                      <a:r>
                        <a:rPr lang="en-IN" sz="700" b="0" i="0" u="none" strike="noStrike" dirty="0">
                          <a:solidFill>
                            <a:srgbClr val="000000"/>
                          </a:solidFill>
                          <a:effectLst/>
                          <a:latin typeface="Calibri" panose="020F0502020204030204" pitchFamily="34" charset="0"/>
                        </a:rPr>
                        <a:t>Harisinh Gour University, Sagar</a:t>
                      </a:r>
                    </a:p>
                  </a:txBody>
                  <a:tcPr marL="751" marR="751" marT="751" marB="0" anchor="ctr"/>
                </a:tc>
                <a:tc>
                  <a:txBody>
                    <a:bodyPr/>
                    <a:lstStyle/>
                    <a:p>
                      <a:pPr algn="l" fontAlgn="ctr"/>
                      <a:r>
                        <a:rPr lang="en-US" sz="700" u="none" strike="noStrike">
                          <a:effectLst/>
                        </a:rPr>
                        <a:t>RC-247 From 29/01/2024 to 10/02/2024</a:t>
                      </a:r>
                      <a:endParaRPr lang="en-US" sz="7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700" u="none" strike="noStrike">
                          <a:effectLst/>
                        </a:rPr>
                        <a:t>2</a:t>
                      </a:r>
                      <a:endParaRPr lang="en-IN" sz="7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2484549670"/>
                  </a:ext>
                </a:extLst>
              </a:tr>
              <a:tr h="174945">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rowSpan="2">
                  <a:txBody>
                    <a:bodyPr/>
                    <a:lstStyle/>
                    <a:p>
                      <a:pPr algn="l" fontAlgn="ctr"/>
                      <a:r>
                        <a:rPr lang="en-US" sz="700" u="none" strike="noStrike">
                          <a:effectLst/>
                        </a:rPr>
                        <a:t>RC-244 From 16/01/2023 to  28/01/2023</a:t>
                      </a:r>
                      <a:endParaRPr lang="en-US" sz="7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700" u="none" strike="noStrike" dirty="0">
                          <a:effectLst/>
                        </a:rPr>
                        <a:t>2</a:t>
                      </a:r>
                      <a:endParaRPr lang="en-IN" sz="700" b="0" i="0" u="none" strike="noStrike" dirty="0">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2982130475"/>
                  </a:ext>
                </a:extLst>
              </a:tr>
              <a:tr h="127108">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fontAlgn="ctr"/>
                      <a:r>
                        <a:rPr lang="en-IN" sz="700" u="none" strike="noStrike">
                          <a:effectLst/>
                        </a:rPr>
                        <a:t>2</a:t>
                      </a:r>
                      <a:endParaRPr lang="en-IN" sz="7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1645803611"/>
                  </a:ext>
                </a:extLst>
              </a:tr>
              <a:tr h="87741">
                <a:tc rowSpan="5">
                  <a:txBody>
                    <a:bodyPr/>
                    <a:lstStyle/>
                    <a:p>
                      <a:pPr algn="ctr" fontAlgn="ctr"/>
                      <a:r>
                        <a:rPr lang="en-IN" sz="700" u="none" strike="noStrike" dirty="0">
                          <a:effectLst/>
                        </a:rPr>
                        <a:t>4</a:t>
                      </a:r>
                      <a:endParaRPr lang="en-IN" sz="700" b="0" i="0" u="none" strike="noStrike" dirty="0">
                        <a:solidFill>
                          <a:srgbClr val="000000"/>
                        </a:solidFill>
                        <a:effectLst/>
                        <a:latin typeface="Calibri" panose="020F0502020204030204" pitchFamily="34" charset="0"/>
                      </a:endParaRPr>
                    </a:p>
                  </a:txBody>
                  <a:tcPr marL="751" marR="751" marT="751" marB="0" anchor="ctr"/>
                </a:tc>
                <a:tc rowSpan="5">
                  <a:txBody>
                    <a:bodyPr/>
                    <a:lstStyle/>
                    <a:p>
                      <a:pPr algn="l" fontAlgn="ctr"/>
                      <a:r>
                        <a:rPr lang="en-IN" sz="700" u="none" strike="noStrike" dirty="0">
                          <a:effectLst/>
                        </a:rPr>
                        <a:t>Dr. Sanjivbhai Oza</a:t>
                      </a:r>
                      <a:endParaRPr lang="en-IN" sz="700" b="0" i="0" u="none" strike="noStrike" dirty="0">
                        <a:solidFill>
                          <a:srgbClr val="000000"/>
                        </a:solidFill>
                        <a:effectLst/>
                        <a:latin typeface="Calibri" panose="020F0502020204030204" pitchFamily="34" charset="0"/>
                      </a:endParaRPr>
                    </a:p>
                  </a:txBody>
                  <a:tcPr marL="751" marR="751" marT="751" marB="0" anchor="ctr"/>
                </a:tc>
                <a:tc rowSpan="5">
                  <a:txBody>
                    <a:bodyPr/>
                    <a:lstStyle/>
                    <a:p>
                      <a:pPr algn="l" fontAlgn="ctr"/>
                      <a:r>
                        <a:rPr lang="en-US" sz="700" b="0" i="0" u="none" strike="noStrike" dirty="0">
                          <a:solidFill>
                            <a:srgbClr val="000000"/>
                          </a:solidFill>
                          <a:effectLst/>
                          <a:latin typeface="Calibri" panose="020F0502020204030204" pitchFamily="34" charset="0"/>
                        </a:rPr>
                        <a:t>Holistic &amp; Multidisciplinary Education,Indian Knowledge Systems</a:t>
                      </a:r>
                      <a:endParaRPr lang="en-IN" sz="700" b="0" i="0" u="none" strike="noStrike" dirty="0">
                        <a:solidFill>
                          <a:srgbClr val="000000"/>
                        </a:solidFill>
                        <a:effectLst/>
                        <a:latin typeface="Calibri" panose="020F0502020204030204" pitchFamily="34" charset="0"/>
                      </a:endParaRPr>
                    </a:p>
                  </a:txBody>
                  <a:tcPr marL="751" marR="751" marT="751" marB="0" anchor="ctr"/>
                </a:tc>
                <a:tc rowSpan="5">
                  <a:txBody>
                    <a:bodyPr/>
                    <a:lstStyle/>
                    <a:p>
                      <a:pPr algn="l" fontAlgn="ctr"/>
                      <a:r>
                        <a:rPr lang="en-IN" sz="700" b="0" i="0" u="none" strike="noStrike" dirty="0">
                          <a:solidFill>
                            <a:srgbClr val="000000"/>
                          </a:solidFill>
                          <a:effectLst/>
                          <a:latin typeface="Calibri" panose="020F0502020204030204" pitchFamily="34" charset="0"/>
                        </a:rPr>
                        <a:t>Gujarat Ayurveda University, Jamnagar</a:t>
                      </a:r>
                    </a:p>
                  </a:txBody>
                  <a:tcPr marL="751" marR="751" marT="751" marB="0" anchor="ctr"/>
                </a:tc>
                <a:tc>
                  <a:txBody>
                    <a:bodyPr/>
                    <a:lstStyle/>
                    <a:p>
                      <a:pPr algn="l" fontAlgn="ctr"/>
                      <a:r>
                        <a:rPr lang="en-US" sz="700" u="none" strike="noStrike">
                          <a:effectLst/>
                        </a:rPr>
                        <a:t>RC-247 From 29/01/2024 to 10/02/2024</a:t>
                      </a:r>
                      <a:endParaRPr lang="en-US" sz="7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700" u="none" strike="noStrike">
                          <a:effectLst/>
                        </a:rPr>
                        <a:t>2</a:t>
                      </a:r>
                      <a:endParaRPr lang="en-IN" sz="7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1474618887"/>
                  </a:ext>
                </a:extLst>
              </a:tr>
              <a:tr h="87741">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rowSpan="2">
                  <a:txBody>
                    <a:bodyPr/>
                    <a:lstStyle/>
                    <a:p>
                      <a:pPr algn="l" fontAlgn="ctr"/>
                      <a:r>
                        <a:rPr lang="en-US" sz="700" u="none" strike="noStrike" dirty="0">
                          <a:effectLst/>
                        </a:rPr>
                        <a:t>RC-246 From 02/10/2023 to 14/10/2023</a:t>
                      </a:r>
                      <a:endParaRPr lang="en-US" sz="700" b="0" i="0" u="none" strike="noStrike" dirty="0">
                        <a:solidFill>
                          <a:srgbClr val="000000"/>
                        </a:solidFill>
                        <a:effectLst/>
                        <a:latin typeface="Calibri" panose="020F0502020204030204" pitchFamily="34" charset="0"/>
                      </a:endParaRPr>
                    </a:p>
                  </a:txBody>
                  <a:tcPr marL="751" marR="751" marT="751" marB="0" anchor="ctr"/>
                </a:tc>
                <a:tc>
                  <a:txBody>
                    <a:bodyPr/>
                    <a:lstStyle/>
                    <a:p>
                      <a:pPr algn="ctr" fontAlgn="ctr"/>
                      <a:r>
                        <a:rPr lang="en-IN" sz="700" u="none" strike="noStrike">
                          <a:effectLst/>
                        </a:rPr>
                        <a:t>2</a:t>
                      </a:r>
                      <a:endParaRPr lang="en-IN" sz="7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2427119431"/>
                  </a:ext>
                </a:extLst>
              </a:tr>
              <a:tr h="87741">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fontAlgn="ctr"/>
                      <a:r>
                        <a:rPr lang="en-IN" sz="700" u="none" strike="noStrike">
                          <a:effectLst/>
                        </a:rPr>
                        <a:t>2</a:t>
                      </a:r>
                      <a:endParaRPr lang="en-IN" sz="7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3178187968"/>
                  </a:ext>
                </a:extLst>
              </a:tr>
              <a:tr h="127108">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l" fontAlgn="ctr"/>
                      <a:r>
                        <a:rPr lang="en-US" sz="700" u="none" strike="noStrike">
                          <a:effectLst/>
                        </a:rPr>
                        <a:t>RC-245 From 18/09/2023 to  30/09/2023</a:t>
                      </a:r>
                      <a:endParaRPr lang="en-US" sz="7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700" u="none" strike="noStrike">
                          <a:effectLst/>
                        </a:rPr>
                        <a:t>2</a:t>
                      </a:r>
                      <a:endParaRPr lang="en-IN" sz="7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2076988746"/>
                  </a:ext>
                </a:extLst>
              </a:tr>
              <a:tr h="87741">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l" fontAlgn="ctr"/>
                      <a:r>
                        <a:rPr lang="en-US" sz="700" u="none" strike="noStrike">
                          <a:effectLst/>
                        </a:rPr>
                        <a:t>RC-245 From 18/09/2023 to  30/09/2023</a:t>
                      </a:r>
                      <a:endParaRPr lang="en-US" sz="7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700" u="none" strike="noStrike">
                          <a:effectLst/>
                        </a:rPr>
                        <a:t>2</a:t>
                      </a:r>
                      <a:endParaRPr lang="en-IN" sz="7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551168209"/>
                  </a:ext>
                </a:extLst>
              </a:tr>
              <a:tr h="127108">
                <a:tc rowSpan="3">
                  <a:txBody>
                    <a:bodyPr/>
                    <a:lstStyle/>
                    <a:p>
                      <a:pPr algn="ctr" fontAlgn="ctr"/>
                      <a:r>
                        <a:rPr lang="en-IN" sz="700" u="none" strike="noStrike" dirty="0">
                          <a:effectLst/>
                        </a:rPr>
                        <a:t>5</a:t>
                      </a:r>
                      <a:endParaRPr lang="en-IN" sz="700" b="0" i="0" u="none" strike="noStrike" dirty="0">
                        <a:solidFill>
                          <a:srgbClr val="000000"/>
                        </a:solidFill>
                        <a:effectLst/>
                        <a:latin typeface="Calibri" panose="020F0502020204030204" pitchFamily="34" charset="0"/>
                      </a:endParaRPr>
                    </a:p>
                  </a:txBody>
                  <a:tcPr marL="751" marR="751" marT="751" marB="0" anchor="ctr"/>
                </a:tc>
                <a:tc rowSpan="3">
                  <a:txBody>
                    <a:bodyPr/>
                    <a:lstStyle/>
                    <a:p>
                      <a:pPr algn="l" fontAlgn="ctr"/>
                      <a:r>
                        <a:rPr lang="en-IN" sz="700" u="none" strike="noStrike" dirty="0">
                          <a:effectLst/>
                        </a:rPr>
                        <a:t>Dr. Rajendra Chotalia</a:t>
                      </a:r>
                      <a:endParaRPr lang="en-IN" sz="700" b="0" i="0" u="none" strike="noStrike" dirty="0">
                        <a:solidFill>
                          <a:srgbClr val="000000"/>
                        </a:solidFill>
                        <a:effectLst/>
                        <a:latin typeface="Calibri" panose="020F0502020204030204" pitchFamily="34" charset="0"/>
                      </a:endParaRPr>
                    </a:p>
                  </a:txBody>
                  <a:tcPr marL="751" marR="751" marT="751" marB="0" anchor="ctr"/>
                </a:tc>
                <a:tc rowSpan="3">
                  <a:txBody>
                    <a:bodyPr/>
                    <a:lstStyle/>
                    <a:p>
                      <a:pPr algn="l" fontAlgn="ctr"/>
                      <a:r>
                        <a:rPr lang="en-IN" sz="700" b="0" i="0" u="none" strike="noStrike" dirty="0">
                          <a:solidFill>
                            <a:srgbClr val="000000"/>
                          </a:solidFill>
                          <a:effectLst/>
                          <a:latin typeface="Calibri" panose="020F0502020204030204" pitchFamily="34" charset="0"/>
                        </a:rPr>
                        <a:t>Skill Development</a:t>
                      </a:r>
                    </a:p>
                  </a:txBody>
                  <a:tcPr marL="751" marR="751" marT="751" marB="0" anchor="ctr"/>
                </a:tc>
                <a:tc rowSpan="3">
                  <a:txBody>
                    <a:bodyPr/>
                    <a:lstStyle/>
                    <a:p>
                      <a:pPr algn="l" fontAlgn="ctr"/>
                      <a:r>
                        <a:rPr lang="en-US" sz="700" b="0" i="0" u="none" strike="noStrike" dirty="0">
                          <a:solidFill>
                            <a:srgbClr val="000000"/>
                          </a:solidFill>
                          <a:effectLst/>
                          <a:latin typeface="Calibri" panose="020F0502020204030204" pitchFamily="34" charset="0"/>
                        </a:rPr>
                        <a:t>Dept. of Sankrit, Saurashtra University, Rajkot</a:t>
                      </a:r>
                      <a:endParaRPr lang="en-IN" sz="700" b="0" i="0" u="none" strike="noStrike" dirty="0">
                        <a:solidFill>
                          <a:srgbClr val="000000"/>
                        </a:solidFill>
                        <a:effectLst/>
                        <a:latin typeface="Calibri" panose="020F0502020204030204" pitchFamily="34" charset="0"/>
                      </a:endParaRPr>
                    </a:p>
                  </a:txBody>
                  <a:tcPr marL="751" marR="751" marT="751" marB="0" anchor="ctr"/>
                </a:tc>
                <a:tc>
                  <a:txBody>
                    <a:bodyPr/>
                    <a:lstStyle/>
                    <a:p>
                      <a:pPr algn="l" fontAlgn="ctr"/>
                      <a:r>
                        <a:rPr lang="en-US" sz="700" u="none" strike="noStrike">
                          <a:effectLst/>
                        </a:rPr>
                        <a:t>RC-247 From 29/01/2024 to 10/02/2024</a:t>
                      </a:r>
                      <a:endParaRPr lang="en-US" sz="7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700" u="none" strike="noStrike">
                          <a:effectLst/>
                        </a:rPr>
                        <a:t>2</a:t>
                      </a:r>
                      <a:endParaRPr lang="en-IN" sz="7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2898608247"/>
                  </a:ext>
                </a:extLst>
              </a:tr>
              <a:tr h="127108">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l" fontAlgn="ctr"/>
                      <a:r>
                        <a:rPr lang="en-US" sz="700" u="none" strike="noStrike">
                          <a:effectLst/>
                        </a:rPr>
                        <a:t>RC-246 From 02/10/2023 to 14/10/2023</a:t>
                      </a:r>
                      <a:endParaRPr lang="en-US" sz="7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700" u="none" strike="noStrike">
                          <a:effectLst/>
                        </a:rPr>
                        <a:t>2</a:t>
                      </a:r>
                      <a:endParaRPr lang="en-IN" sz="7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2855272415"/>
                  </a:ext>
                </a:extLst>
              </a:tr>
              <a:tr h="127108">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l" fontAlgn="ctr"/>
                      <a:r>
                        <a:rPr lang="en-US" sz="700" u="none" strike="noStrike">
                          <a:effectLst/>
                        </a:rPr>
                        <a:t>RC-245 From 18/09/2023 to  30/09/2023</a:t>
                      </a:r>
                      <a:endParaRPr lang="en-US" sz="7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700" u="none" strike="noStrike" dirty="0">
                          <a:effectLst/>
                        </a:rPr>
                        <a:t>2</a:t>
                      </a:r>
                      <a:endParaRPr lang="en-IN" sz="700" b="0" i="0" u="none" strike="noStrike" dirty="0">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3209214125"/>
                  </a:ext>
                </a:extLst>
              </a:tr>
              <a:tr h="127108">
                <a:tc>
                  <a:txBody>
                    <a:bodyPr/>
                    <a:lstStyle/>
                    <a:p>
                      <a:pPr algn="ctr" fontAlgn="ctr"/>
                      <a:r>
                        <a:rPr lang="en-IN" sz="700" u="none" strike="noStrike">
                          <a:effectLst/>
                          <a:highlight>
                            <a:srgbClr val="FFFF00"/>
                          </a:highlight>
                        </a:rPr>
                        <a:t>6</a:t>
                      </a:r>
                      <a:endParaRPr lang="en-IN" sz="700" b="0" i="0" u="none" strike="noStrike">
                        <a:solidFill>
                          <a:srgbClr val="000000"/>
                        </a:solidFill>
                        <a:effectLst/>
                        <a:highlight>
                          <a:srgbClr val="FFFF00"/>
                        </a:highlight>
                        <a:latin typeface="Calibri" panose="020F0502020204030204" pitchFamily="34" charset="0"/>
                      </a:endParaRPr>
                    </a:p>
                  </a:txBody>
                  <a:tcPr marL="751" marR="751" marT="751" marB="0" anchor="ctr"/>
                </a:tc>
                <a:tc>
                  <a:txBody>
                    <a:bodyPr/>
                    <a:lstStyle/>
                    <a:p>
                      <a:pPr algn="l" fontAlgn="ctr"/>
                      <a:r>
                        <a:rPr lang="en-IN" sz="700" u="none" strike="noStrike" dirty="0">
                          <a:effectLst/>
                        </a:rPr>
                        <a:t>Prof. Vishal Khasgiwala</a:t>
                      </a:r>
                      <a:endParaRPr lang="en-IN" sz="700" b="0" i="0" u="none" strike="noStrike" dirty="0">
                        <a:solidFill>
                          <a:srgbClr val="000000"/>
                        </a:solidFill>
                        <a:effectLst/>
                        <a:latin typeface="Calibri" panose="020F0502020204030204" pitchFamily="34" charset="0"/>
                      </a:endParaRPr>
                    </a:p>
                  </a:txBody>
                  <a:tcPr marL="751" marR="751" marT="751" marB="0" anchor="ctr"/>
                </a:tc>
                <a:tc>
                  <a:txBody>
                    <a:bodyPr/>
                    <a:lstStyle/>
                    <a:p>
                      <a:pPr algn="l" fontAlgn="ctr"/>
                      <a:endParaRPr lang="en-US" sz="7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r>
                        <a:rPr lang="en-IN" sz="700" b="0" i="0" u="none" strike="noStrike" dirty="0">
                          <a:solidFill>
                            <a:srgbClr val="000000"/>
                          </a:solidFill>
                          <a:effectLst/>
                          <a:latin typeface="Calibri" panose="020F0502020204030204" pitchFamily="34" charset="0"/>
                        </a:rPr>
                        <a:t> Atmiya University, Kalawad Road, Rajkot.</a:t>
                      </a:r>
                    </a:p>
                    <a:p>
                      <a:pPr algn="l" fontAlgn="ctr"/>
                      <a:endParaRPr lang="en-IN" sz="700" b="0" i="0" u="none" strike="noStrike" dirty="0">
                        <a:solidFill>
                          <a:srgbClr val="000000"/>
                        </a:solidFill>
                        <a:effectLst/>
                        <a:latin typeface="Calibri" panose="020F0502020204030204" pitchFamily="34" charset="0"/>
                      </a:endParaRPr>
                    </a:p>
                  </a:txBody>
                  <a:tcPr marL="751" marR="751" marT="751" marB="0" anchor="ctr"/>
                </a:tc>
                <a:tc>
                  <a:txBody>
                    <a:bodyPr/>
                    <a:lstStyle/>
                    <a:p>
                      <a:pPr algn="l" fontAlgn="ctr"/>
                      <a:r>
                        <a:rPr lang="en-US" sz="700" u="none" strike="noStrike">
                          <a:effectLst/>
                        </a:rPr>
                        <a:t>RC-247 From 29/01/2024 to 10/02/2024</a:t>
                      </a:r>
                      <a:endParaRPr lang="en-US" sz="7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700" u="none" strike="noStrike">
                          <a:effectLst/>
                        </a:rPr>
                        <a:t>1</a:t>
                      </a:r>
                      <a:endParaRPr lang="en-IN" sz="7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3146332563"/>
                  </a:ext>
                </a:extLst>
              </a:tr>
              <a:tr h="127108">
                <a:tc>
                  <a:txBody>
                    <a:bodyPr/>
                    <a:lstStyle/>
                    <a:p>
                      <a:pPr algn="ctr" fontAlgn="ctr"/>
                      <a:r>
                        <a:rPr lang="en-IN" sz="700" u="none" strike="noStrike">
                          <a:effectLst/>
                        </a:rPr>
                        <a:t>7</a:t>
                      </a:r>
                      <a:endParaRPr lang="en-IN" sz="7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r>
                        <a:rPr lang="en-IN" sz="700" u="none" strike="noStrike" dirty="0">
                          <a:effectLst/>
                        </a:rPr>
                        <a:t>Prin. Aditi Bhatt</a:t>
                      </a:r>
                      <a:endParaRPr lang="en-IN" sz="700" b="0" i="0" u="none" strike="noStrike" dirty="0">
                        <a:solidFill>
                          <a:srgbClr val="000000"/>
                        </a:solidFill>
                        <a:effectLst/>
                        <a:latin typeface="Calibri" panose="020F0502020204030204" pitchFamily="34" charset="0"/>
                      </a:endParaRPr>
                    </a:p>
                  </a:txBody>
                  <a:tcPr marL="751" marR="751" marT="751" marB="0" anchor="ctr"/>
                </a:tc>
                <a:tc>
                  <a:txBody>
                    <a:bodyPr/>
                    <a:lstStyle/>
                    <a:p>
                      <a:pPr algn="l" fontAlgn="ctr"/>
                      <a:endParaRPr lang="en-US" sz="7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t"/>
                      <a:r>
                        <a:rPr lang="en-IN" sz="700" b="0" i="0" u="none" strike="noStrike" dirty="0">
                          <a:solidFill>
                            <a:srgbClr val="000000"/>
                          </a:solidFill>
                          <a:effectLst/>
                          <a:latin typeface="Arial" panose="020B0604020202020204" pitchFamily="34" charset="0"/>
                        </a:rPr>
                        <a:t>SDJ International College,</a:t>
                      </a:r>
                      <a:br>
                        <a:rPr lang="en-IN" sz="700" b="0" i="0" u="none" strike="noStrike" dirty="0">
                          <a:solidFill>
                            <a:srgbClr val="000000"/>
                          </a:solidFill>
                          <a:effectLst/>
                          <a:latin typeface="Arial" panose="020B0604020202020204" pitchFamily="34" charset="0"/>
                        </a:rPr>
                      </a:br>
                      <a:r>
                        <a:rPr lang="en-IN" sz="700" b="0" i="0" u="none" strike="noStrike" dirty="0">
                          <a:solidFill>
                            <a:srgbClr val="000000"/>
                          </a:solidFill>
                          <a:effectLst/>
                          <a:latin typeface="Arial" panose="020B0604020202020204" pitchFamily="34" charset="0"/>
                        </a:rPr>
                        <a:t>Surat.</a:t>
                      </a:r>
                    </a:p>
                  </a:txBody>
                  <a:tcPr marL="7620" marR="7620" marT="7620" marB="0"/>
                </a:tc>
                <a:tc>
                  <a:txBody>
                    <a:bodyPr/>
                    <a:lstStyle/>
                    <a:p>
                      <a:pPr algn="l" fontAlgn="ctr"/>
                      <a:r>
                        <a:rPr lang="en-US" sz="700" u="none" strike="noStrike">
                          <a:effectLst/>
                        </a:rPr>
                        <a:t>RC-247 From 29/01/2024 to 10/02/2024</a:t>
                      </a:r>
                      <a:endParaRPr lang="en-US" sz="7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700" u="none" strike="noStrike">
                          <a:effectLst/>
                        </a:rPr>
                        <a:t>1</a:t>
                      </a:r>
                      <a:endParaRPr lang="en-IN" sz="7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1185111795"/>
                  </a:ext>
                </a:extLst>
              </a:tr>
              <a:tr h="87741">
                <a:tc rowSpan="2">
                  <a:txBody>
                    <a:bodyPr/>
                    <a:lstStyle/>
                    <a:p>
                      <a:pPr algn="ctr" fontAlgn="ctr"/>
                      <a:r>
                        <a:rPr lang="en-IN" sz="700" u="none" strike="noStrike">
                          <a:effectLst/>
                        </a:rPr>
                        <a:t>8</a:t>
                      </a:r>
                      <a:endParaRPr lang="en-IN" sz="700" b="0" i="0" u="none" strike="noStrike">
                        <a:solidFill>
                          <a:srgbClr val="000000"/>
                        </a:solidFill>
                        <a:effectLst/>
                        <a:latin typeface="Calibri" panose="020F0502020204030204" pitchFamily="34" charset="0"/>
                      </a:endParaRPr>
                    </a:p>
                  </a:txBody>
                  <a:tcPr marL="751" marR="751" marT="751" marB="0" anchor="ctr"/>
                </a:tc>
                <a:tc rowSpan="2">
                  <a:txBody>
                    <a:bodyPr/>
                    <a:lstStyle/>
                    <a:p>
                      <a:pPr algn="l" fontAlgn="ctr"/>
                      <a:r>
                        <a:rPr lang="en-IN" sz="700" u="none" strike="noStrike" dirty="0">
                          <a:effectLst/>
                        </a:rPr>
                        <a:t>Dr. Pradip Jobanputra</a:t>
                      </a:r>
                      <a:endParaRPr lang="en-IN" sz="700" b="0" i="0" u="none" strike="noStrike" dirty="0">
                        <a:solidFill>
                          <a:srgbClr val="000000"/>
                        </a:solidFill>
                        <a:effectLst/>
                        <a:latin typeface="Calibri" panose="020F0502020204030204" pitchFamily="34" charset="0"/>
                      </a:endParaRPr>
                    </a:p>
                  </a:txBody>
                  <a:tcPr marL="751" marR="751" marT="751" marB="0" anchor="ctr"/>
                </a:tc>
                <a:tc rowSpan="2">
                  <a:txBody>
                    <a:bodyPr/>
                    <a:lstStyle/>
                    <a:p>
                      <a:pPr algn="l" fontAlgn="ctr"/>
                      <a:r>
                        <a:rPr lang="en-IN" sz="700" b="0" i="0" u="none" strike="noStrike" dirty="0">
                          <a:solidFill>
                            <a:srgbClr val="000000"/>
                          </a:solidFill>
                          <a:effectLst/>
                          <a:latin typeface="Calibri" panose="020F0502020204030204" pitchFamily="34" charset="0"/>
                        </a:rPr>
                        <a:t>Information and Communication Technology</a:t>
                      </a:r>
                    </a:p>
                  </a:txBody>
                  <a:tcPr marL="751" marR="751" marT="751" marB="0" anchor="ctr"/>
                </a:tc>
                <a:tc rowSpan="2">
                  <a:txBody>
                    <a:bodyPr/>
                    <a:lstStyle/>
                    <a:p>
                      <a:pPr algn="l" fontAlgn="ctr"/>
                      <a:r>
                        <a:rPr lang="en-IN" sz="700" b="0" i="0" u="none" strike="noStrike" dirty="0">
                          <a:solidFill>
                            <a:srgbClr val="000000"/>
                          </a:solidFill>
                          <a:effectLst/>
                          <a:latin typeface="Calibri" panose="020F0502020204030204" pitchFamily="34" charset="0"/>
                        </a:rPr>
                        <a:t>P.D.M. College, Rajkot.</a:t>
                      </a:r>
                    </a:p>
                  </a:txBody>
                  <a:tcPr marL="751" marR="751" marT="751" marB="0" anchor="ctr"/>
                </a:tc>
                <a:tc>
                  <a:txBody>
                    <a:bodyPr/>
                    <a:lstStyle/>
                    <a:p>
                      <a:pPr algn="l" fontAlgn="ctr"/>
                      <a:r>
                        <a:rPr lang="en-US" sz="700" u="none" strike="noStrike">
                          <a:effectLst/>
                        </a:rPr>
                        <a:t>RC-247 From 29/01/2024 to 10/02/2024</a:t>
                      </a:r>
                      <a:endParaRPr lang="en-US" sz="7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700" u="none" strike="noStrike">
                          <a:effectLst/>
                        </a:rPr>
                        <a:t>2</a:t>
                      </a:r>
                      <a:endParaRPr lang="en-IN" sz="7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207584433"/>
                  </a:ext>
                </a:extLst>
              </a:tr>
              <a:tr h="87741">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l" fontAlgn="ctr"/>
                      <a:r>
                        <a:rPr lang="en-US" sz="700" u="none" strike="noStrike">
                          <a:effectLst/>
                        </a:rPr>
                        <a:t>RC-245 From 18/09/2023 to  30/09/2023</a:t>
                      </a:r>
                      <a:endParaRPr lang="en-US" sz="7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700" u="none" strike="noStrike">
                          <a:effectLst/>
                        </a:rPr>
                        <a:t>2</a:t>
                      </a:r>
                      <a:endParaRPr lang="en-IN" sz="7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1343576406"/>
                  </a:ext>
                </a:extLst>
              </a:tr>
              <a:tr h="87741">
                <a:tc>
                  <a:txBody>
                    <a:bodyPr/>
                    <a:lstStyle/>
                    <a:p>
                      <a:pPr algn="ctr" fontAlgn="ctr"/>
                      <a:r>
                        <a:rPr lang="en-IN" sz="700" u="none" strike="noStrike">
                          <a:effectLst/>
                        </a:rPr>
                        <a:t>9</a:t>
                      </a:r>
                      <a:endParaRPr lang="en-IN" sz="7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r>
                        <a:rPr lang="en-IN" sz="700" u="none" strike="noStrike" dirty="0">
                          <a:effectLst/>
                        </a:rPr>
                        <a:t>Prof. Ashvin Solanki</a:t>
                      </a:r>
                      <a:endParaRPr lang="en-IN" sz="700" b="0" i="0" u="none" strike="noStrike" dirty="0">
                        <a:solidFill>
                          <a:srgbClr val="000000"/>
                        </a:solidFill>
                        <a:effectLst/>
                        <a:latin typeface="Calibri" panose="020F0502020204030204" pitchFamily="34" charset="0"/>
                      </a:endParaRPr>
                    </a:p>
                  </a:txBody>
                  <a:tcPr marL="751" marR="751" marT="751" marB="0" anchor="ctr"/>
                </a:tc>
                <a:tc>
                  <a:txBody>
                    <a:bodyPr/>
                    <a:lstStyle/>
                    <a:p>
                      <a:pPr algn="l" fontAlgn="ctr"/>
                      <a:endParaRPr lang="en-IN" sz="7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r>
                        <a:rPr lang="en-US" sz="700" b="0" i="0" u="none" strike="noStrike" dirty="0">
                          <a:solidFill>
                            <a:srgbClr val="000000"/>
                          </a:solidFill>
                          <a:effectLst/>
                          <a:latin typeface="Calibri" panose="020F0502020204030204" pitchFamily="34" charset="0"/>
                        </a:rPr>
                        <a:t>Department of Commerce, Saurashtra University, Rajkot.</a:t>
                      </a:r>
                      <a:endParaRPr lang="en-IN" sz="700" b="0" i="0" u="none" strike="noStrike" dirty="0">
                        <a:solidFill>
                          <a:srgbClr val="000000"/>
                        </a:solidFill>
                        <a:effectLst/>
                        <a:latin typeface="Calibri" panose="020F0502020204030204" pitchFamily="34" charset="0"/>
                      </a:endParaRPr>
                    </a:p>
                  </a:txBody>
                  <a:tcPr marL="751" marR="751" marT="751" marB="0" anchor="ctr"/>
                </a:tc>
                <a:tc>
                  <a:txBody>
                    <a:bodyPr/>
                    <a:lstStyle/>
                    <a:p>
                      <a:pPr algn="l" fontAlgn="ctr"/>
                      <a:r>
                        <a:rPr lang="en-US" sz="700" u="none" strike="noStrike">
                          <a:effectLst/>
                        </a:rPr>
                        <a:t>RC-247 From 29/01/2024 to 10/02/2024</a:t>
                      </a:r>
                      <a:endParaRPr lang="en-US" sz="7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700" u="none" strike="noStrike">
                          <a:effectLst/>
                        </a:rPr>
                        <a:t>1</a:t>
                      </a:r>
                      <a:endParaRPr lang="en-IN" sz="7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2332991440"/>
                  </a:ext>
                </a:extLst>
              </a:tr>
              <a:tr h="378785">
                <a:tc>
                  <a:txBody>
                    <a:bodyPr/>
                    <a:lstStyle/>
                    <a:p>
                      <a:pPr algn="ctr" fontAlgn="ctr"/>
                      <a:r>
                        <a:rPr lang="en-IN" sz="700" u="none" strike="noStrike">
                          <a:effectLst/>
                        </a:rPr>
                        <a:t>10</a:t>
                      </a:r>
                      <a:endParaRPr lang="en-IN" sz="7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r>
                        <a:rPr lang="en-IN" sz="700" u="none" strike="noStrike" dirty="0">
                          <a:effectLst/>
                        </a:rPr>
                        <a:t>Dr. Vijay Vyas</a:t>
                      </a:r>
                      <a:endParaRPr lang="en-IN" sz="700" b="0" i="0" u="none" strike="noStrike" dirty="0">
                        <a:solidFill>
                          <a:srgbClr val="000000"/>
                        </a:solidFill>
                        <a:effectLst/>
                        <a:latin typeface="Calibri" panose="020F0502020204030204" pitchFamily="34" charset="0"/>
                      </a:endParaRPr>
                    </a:p>
                  </a:txBody>
                  <a:tcPr marL="751" marR="751" marT="751" marB="0" anchor="ctr"/>
                </a:tc>
                <a:tc>
                  <a:txBody>
                    <a:bodyPr/>
                    <a:lstStyle/>
                    <a:p>
                      <a:pPr algn="l" fontAlgn="ctr"/>
                      <a:endParaRPr lang="en-IN" sz="700" b="0" i="0" u="none" strike="noStrike" dirty="0">
                        <a:solidFill>
                          <a:srgbClr val="000000"/>
                        </a:solidFill>
                        <a:effectLst/>
                        <a:latin typeface="Calibri" panose="020F0502020204030204" pitchFamily="34" charset="0"/>
                      </a:endParaRPr>
                    </a:p>
                  </a:txBody>
                  <a:tcPr marL="751" marR="751" marT="751" marB="0" anchor="ctr"/>
                </a:tc>
                <a:tc>
                  <a:txBody>
                    <a:bodyPr/>
                    <a:lstStyle/>
                    <a:p>
                      <a:pPr algn="l" fontAlgn="ctr"/>
                      <a:r>
                        <a:rPr lang="en-US" sz="700" b="0" i="0" u="none" strike="noStrike" dirty="0">
                          <a:solidFill>
                            <a:srgbClr val="000000"/>
                          </a:solidFill>
                          <a:effectLst/>
                          <a:latin typeface="Calibri" panose="020F0502020204030204" pitchFamily="34" charset="0"/>
                        </a:rPr>
                        <a:t>Department of Commerce,</a:t>
                      </a:r>
                    </a:p>
                    <a:p>
                      <a:pPr algn="l" fontAlgn="ctr"/>
                      <a:r>
                        <a:rPr lang="en-US" sz="700" b="0" i="0" u="none" strike="noStrike" dirty="0">
                          <a:solidFill>
                            <a:srgbClr val="000000"/>
                          </a:solidFill>
                          <a:effectLst/>
                          <a:latin typeface="Calibri" panose="020F0502020204030204" pitchFamily="34" charset="0"/>
                        </a:rPr>
                        <a:t>K.S.K.V. Kachh University,</a:t>
                      </a:r>
                    </a:p>
                    <a:p>
                      <a:pPr algn="l" fontAlgn="ctr"/>
                      <a:r>
                        <a:rPr lang="en-US" sz="700" b="0" i="0" u="none" strike="noStrike" dirty="0">
                          <a:solidFill>
                            <a:srgbClr val="000000"/>
                          </a:solidFill>
                          <a:effectLst/>
                          <a:latin typeface="Calibri" panose="020F0502020204030204" pitchFamily="34" charset="0"/>
                        </a:rPr>
                        <a:t>Bhuj.</a:t>
                      </a:r>
                      <a:endParaRPr lang="en-IN" sz="700" b="0" i="0" u="none" strike="noStrike" dirty="0">
                        <a:solidFill>
                          <a:srgbClr val="000000"/>
                        </a:solidFill>
                        <a:effectLst/>
                        <a:latin typeface="Calibri" panose="020F0502020204030204" pitchFamily="34" charset="0"/>
                      </a:endParaRPr>
                    </a:p>
                  </a:txBody>
                  <a:tcPr marL="751" marR="751" marT="751" marB="0" anchor="ctr"/>
                </a:tc>
                <a:tc>
                  <a:txBody>
                    <a:bodyPr/>
                    <a:lstStyle/>
                    <a:p>
                      <a:pPr algn="l" fontAlgn="ctr"/>
                      <a:r>
                        <a:rPr lang="en-US" sz="700" u="none" strike="noStrike">
                          <a:effectLst/>
                        </a:rPr>
                        <a:t>RC-247 From 29/01/2024 to 10/02/2024</a:t>
                      </a:r>
                      <a:endParaRPr lang="en-US" sz="7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700" u="none" strike="noStrike">
                          <a:effectLst/>
                        </a:rPr>
                        <a:t>1</a:t>
                      </a:r>
                      <a:endParaRPr lang="en-IN" sz="7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3394974709"/>
                  </a:ext>
                </a:extLst>
              </a:tr>
              <a:tr h="87741">
                <a:tc>
                  <a:txBody>
                    <a:bodyPr/>
                    <a:lstStyle/>
                    <a:p>
                      <a:pPr algn="ctr" fontAlgn="ctr"/>
                      <a:r>
                        <a:rPr lang="en-IN" sz="700" u="none" strike="noStrike">
                          <a:effectLst/>
                        </a:rPr>
                        <a:t>11</a:t>
                      </a:r>
                      <a:endParaRPr lang="en-IN" sz="7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r>
                        <a:rPr lang="en-IN" sz="700" u="none" strike="noStrike" dirty="0">
                          <a:effectLst/>
                        </a:rPr>
                        <a:t>Prof. Arun Kharat</a:t>
                      </a:r>
                      <a:endParaRPr lang="en-IN" sz="700" b="0" i="0" u="none" strike="noStrike" dirty="0">
                        <a:solidFill>
                          <a:srgbClr val="000000"/>
                        </a:solidFill>
                        <a:effectLst/>
                        <a:latin typeface="Calibri" panose="020F0502020204030204" pitchFamily="34" charset="0"/>
                      </a:endParaRPr>
                    </a:p>
                  </a:txBody>
                  <a:tcPr marL="751" marR="751" marT="751" marB="0" anchor="ctr"/>
                </a:tc>
                <a:tc>
                  <a:txBody>
                    <a:bodyPr/>
                    <a:lstStyle/>
                    <a:p>
                      <a:pPr algn="l" fontAlgn="ctr"/>
                      <a:r>
                        <a:rPr lang="en-IN" sz="700" b="0" i="0" u="none" strike="noStrike" dirty="0">
                          <a:solidFill>
                            <a:srgbClr val="000000"/>
                          </a:solidFill>
                          <a:effectLst/>
                          <a:latin typeface="Calibri" panose="020F0502020204030204" pitchFamily="34" charset="0"/>
                        </a:rPr>
                        <a:t>Higher Education and Society</a:t>
                      </a:r>
                    </a:p>
                  </a:txBody>
                  <a:tcPr marL="751" marR="751" marT="751" marB="0" anchor="ctr"/>
                </a:tc>
                <a:tc>
                  <a:txBody>
                    <a:bodyPr/>
                    <a:lstStyle/>
                    <a:p>
                      <a:pPr algn="l" fontAlgn="ctr"/>
                      <a:r>
                        <a:rPr lang="en-IN" sz="700" b="0" i="0" u="none" strike="noStrike" dirty="0">
                          <a:solidFill>
                            <a:srgbClr val="000000"/>
                          </a:solidFill>
                          <a:effectLst/>
                          <a:latin typeface="Calibri" panose="020F0502020204030204" pitchFamily="34" charset="0"/>
                        </a:rPr>
                        <a:t>Dr. Babasaheb Ambedkar Marathwada University, Aurangabad.</a:t>
                      </a:r>
                    </a:p>
                  </a:txBody>
                  <a:tcPr marL="751" marR="751" marT="751" marB="0" anchor="ctr"/>
                </a:tc>
                <a:tc>
                  <a:txBody>
                    <a:bodyPr/>
                    <a:lstStyle/>
                    <a:p>
                      <a:pPr algn="l" fontAlgn="ctr"/>
                      <a:r>
                        <a:rPr lang="en-US" sz="700" u="none" strike="noStrike">
                          <a:effectLst/>
                        </a:rPr>
                        <a:t>RC-247 From 29/01/2024 to 10/02/2024</a:t>
                      </a:r>
                      <a:endParaRPr lang="en-US" sz="7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700" u="none" strike="noStrike">
                          <a:effectLst/>
                        </a:rPr>
                        <a:t>2</a:t>
                      </a:r>
                      <a:endParaRPr lang="en-IN" sz="7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448169204"/>
                  </a:ext>
                </a:extLst>
              </a:tr>
              <a:tr h="174945">
                <a:tc>
                  <a:txBody>
                    <a:bodyPr/>
                    <a:lstStyle/>
                    <a:p>
                      <a:pPr algn="ctr" fontAlgn="ctr"/>
                      <a:r>
                        <a:rPr lang="en-IN" sz="700" u="none" strike="noStrike">
                          <a:effectLst/>
                        </a:rPr>
                        <a:t>12</a:t>
                      </a:r>
                      <a:endParaRPr lang="en-IN" sz="7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r>
                        <a:rPr lang="en-IN" sz="700" u="none" strike="noStrike" dirty="0">
                          <a:effectLst/>
                        </a:rPr>
                        <a:t>Dr. Nikesh Shah</a:t>
                      </a:r>
                      <a:endParaRPr lang="en-IN" sz="700" b="0" i="0" u="none" strike="noStrike" dirty="0">
                        <a:solidFill>
                          <a:srgbClr val="000000"/>
                        </a:solidFill>
                        <a:effectLst/>
                        <a:latin typeface="Calibri" panose="020F0502020204030204" pitchFamily="34" charset="0"/>
                      </a:endParaRPr>
                    </a:p>
                  </a:txBody>
                  <a:tcPr marL="751" marR="751" marT="751" marB="0" anchor="ctr"/>
                </a:tc>
                <a:tc>
                  <a:txBody>
                    <a:bodyPr/>
                    <a:lstStyle/>
                    <a:p>
                      <a:pPr algn="l" fontAlgn="ctr"/>
                      <a:r>
                        <a:rPr lang="en-US" sz="700" b="0" i="0" u="none" strike="noStrike" dirty="0">
                          <a:solidFill>
                            <a:srgbClr val="000000"/>
                          </a:solidFill>
                          <a:effectLst/>
                          <a:latin typeface="Calibri" panose="020F0502020204030204" pitchFamily="34" charset="0"/>
                        </a:rPr>
                        <a:t>Research and Development, Skill Development</a:t>
                      </a:r>
                      <a:endParaRPr lang="en-IN" sz="700" b="0" i="0" u="none" strike="noStrike" dirty="0">
                        <a:solidFill>
                          <a:srgbClr val="000000"/>
                        </a:solidFill>
                        <a:effectLst/>
                        <a:latin typeface="Calibri" panose="020F0502020204030204" pitchFamily="34" charset="0"/>
                      </a:endParaRPr>
                    </a:p>
                  </a:txBody>
                  <a:tcPr marL="751" marR="751" marT="751" marB="0" anchor="ctr"/>
                </a:tc>
                <a:tc>
                  <a:txBody>
                    <a:bodyPr/>
                    <a:lstStyle/>
                    <a:p>
                      <a:pPr algn="l" fontAlgn="ctr"/>
                      <a:r>
                        <a:rPr lang="en-US" sz="700" b="0" i="0" u="none" strike="noStrike" dirty="0">
                          <a:solidFill>
                            <a:srgbClr val="000000"/>
                          </a:solidFill>
                          <a:effectLst/>
                          <a:latin typeface="Calibri" panose="020F0502020204030204" pitchFamily="34" charset="0"/>
                        </a:rPr>
                        <a:t>Department of Physics, Saurashtra University, Rajkot</a:t>
                      </a:r>
                      <a:endParaRPr lang="en-IN" sz="700" b="0" i="0" u="none" strike="noStrike" dirty="0">
                        <a:solidFill>
                          <a:srgbClr val="000000"/>
                        </a:solidFill>
                        <a:effectLst/>
                        <a:latin typeface="Calibri" panose="020F0502020204030204" pitchFamily="34" charset="0"/>
                      </a:endParaRPr>
                    </a:p>
                  </a:txBody>
                  <a:tcPr marL="751" marR="751" marT="751" marB="0" anchor="ctr"/>
                </a:tc>
                <a:tc>
                  <a:txBody>
                    <a:bodyPr/>
                    <a:lstStyle/>
                    <a:p>
                      <a:pPr algn="l" fontAlgn="ctr"/>
                      <a:r>
                        <a:rPr lang="en-US" sz="700" u="none" strike="noStrike">
                          <a:effectLst/>
                        </a:rPr>
                        <a:t>RC-247 From 29/01/2024 to 10/02/2024</a:t>
                      </a:r>
                      <a:endParaRPr lang="en-US" sz="7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700" u="none" strike="noStrike">
                          <a:effectLst/>
                        </a:rPr>
                        <a:t>2</a:t>
                      </a:r>
                      <a:endParaRPr lang="en-IN" sz="7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782406359"/>
                  </a:ext>
                </a:extLst>
              </a:tr>
              <a:tr h="87741">
                <a:tc rowSpan="6">
                  <a:txBody>
                    <a:bodyPr/>
                    <a:lstStyle/>
                    <a:p>
                      <a:pPr algn="ctr" fontAlgn="ctr"/>
                      <a:r>
                        <a:rPr lang="en-IN" sz="700" u="none" strike="noStrike">
                          <a:effectLst/>
                        </a:rPr>
                        <a:t>13</a:t>
                      </a:r>
                      <a:endParaRPr lang="en-IN" sz="700" b="0" i="0" u="none" strike="noStrike">
                        <a:solidFill>
                          <a:srgbClr val="000000"/>
                        </a:solidFill>
                        <a:effectLst/>
                        <a:latin typeface="Calibri" panose="020F0502020204030204" pitchFamily="34" charset="0"/>
                      </a:endParaRPr>
                    </a:p>
                  </a:txBody>
                  <a:tcPr marL="751" marR="751" marT="751" marB="0" anchor="ctr"/>
                </a:tc>
                <a:tc rowSpan="6">
                  <a:txBody>
                    <a:bodyPr/>
                    <a:lstStyle/>
                    <a:p>
                      <a:pPr algn="l" fontAlgn="ctr"/>
                      <a:r>
                        <a:rPr lang="en-IN" sz="700" u="none" strike="noStrike" dirty="0">
                          <a:effectLst/>
                        </a:rPr>
                        <a:t>Dr. Nayan Jobanputra </a:t>
                      </a:r>
                      <a:endParaRPr lang="en-IN" sz="700" b="0" i="0" u="none" strike="noStrike" dirty="0">
                        <a:solidFill>
                          <a:srgbClr val="000000"/>
                        </a:solidFill>
                        <a:effectLst/>
                        <a:latin typeface="Calibri" panose="020F0502020204030204" pitchFamily="34" charset="0"/>
                      </a:endParaRPr>
                    </a:p>
                  </a:txBody>
                  <a:tcPr marL="751" marR="751" marT="751" marB="0" anchor="ctr"/>
                </a:tc>
                <a:tc rowSpan="6">
                  <a:txBody>
                    <a:bodyPr/>
                    <a:lstStyle/>
                    <a:p>
                      <a:pPr algn="l" fontAlgn="ctr"/>
                      <a:r>
                        <a:rPr lang="en-IN" sz="700" b="0" i="0" u="none" strike="noStrike" dirty="0">
                          <a:solidFill>
                            <a:srgbClr val="000000"/>
                          </a:solidFill>
                          <a:effectLst/>
                          <a:latin typeface="Calibri" panose="020F0502020204030204" pitchFamily="34" charset="0"/>
                        </a:rPr>
                        <a:t>Information and Communication Technology</a:t>
                      </a:r>
                    </a:p>
                  </a:txBody>
                  <a:tcPr marL="751" marR="751" marT="751" marB="0" anchor="ctr"/>
                </a:tc>
                <a:tc rowSpan="6">
                  <a:txBody>
                    <a:bodyPr/>
                    <a:lstStyle/>
                    <a:p>
                      <a:pPr algn="l" fontAlgn="ctr"/>
                      <a:r>
                        <a:rPr lang="en-IN" sz="700" b="0" i="0" u="none" strike="noStrike" dirty="0">
                          <a:solidFill>
                            <a:srgbClr val="000000"/>
                          </a:solidFill>
                          <a:effectLst/>
                          <a:latin typeface="Calibri" panose="020F0502020204030204" pitchFamily="34" charset="0"/>
                        </a:rPr>
                        <a:t>Saurashtra University,</a:t>
                      </a:r>
                    </a:p>
                    <a:p>
                      <a:pPr algn="l" fontAlgn="ctr"/>
                      <a:r>
                        <a:rPr lang="en-IN" sz="700" b="0" i="0" u="none" strike="noStrike" dirty="0">
                          <a:solidFill>
                            <a:srgbClr val="000000"/>
                          </a:solidFill>
                          <a:effectLst/>
                          <a:latin typeface="Calibri" panose="020F0502020204030204" pitchFamily="34" charset="0"/>
                        </a:rPr>
                        <a:t>Rajkot</a:t>
                      </a:r>
                    </a:p>
                  </a:txBody>
                  <a:tcPr marL="751" marR="751" marT="751" marB="0" anchor="ctr"/>
                </a:tc>
                <a:tc rowSpan="2">
                  <a:txBody>
                    <a:bodyPr/>
                    <a:lstStyle/>
                    <a:p>
                      <a:pPr algn="l" fontAlgn="ctr"/>
                      <a:r>
                        <a:rPr lang="en-US" sz="700" u="none" strike="noStrike">
                          <a:effectLst/>
                        </a:rPr>
                        <a:t>RC-247 From 29/01/2024 to 10/02/2024</a:t>
                      </a:r>
                      <a:endParaRPr lang="en-US" sz="7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700" u="none" strike="noStrike">
                          <a:effectLst/>
                        </a:rPr>
                        <a:t>2</a:t>
                      </a:r>
                      <a:endParaRPr lang="en-IN" sz="7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2166541363"/>
                  </a:ext>
                </a:extLst>
              </a:tr>
              <a:tr h="87741">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fontAlgn="ctr"/>
                      <a:r>
                        <a:rPr lang="en-IN" sz="700" u="none" strike="noStrike">
                          <a:effectLst/>
                        </a:rPr>
                        <a:t>2</a:t>
                      </a:r>
                      <a:endParaRPr lang="en-IN" sz="7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3424654039"/>
                  </a:ext>
                </a:extLst>
              </a:tr>
              <a:tr h="174945">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rowSpan="2">
                  <a:txBody>
                    <a:bodyPr/>
                    <a:lstStyle/>
                    <a:p>
                      <a:pPr algn="l" fontAlgn="ctr"/>
                      <a:r>
                        <a:rPr lang="en-US" sz="700" u="none" strike="noStrike">
                          <a:effectLst/>
                        </a:rPr>
                        <a:t>RC-246 From 02/10/2023 to 14/10/2023</a:t>
                      </a:r>
                      <a:endParaRPr lang="en-US" sz="7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700" u="none" strike="noStrike">
                          <a:effectLst/>
                        </a:rPr>
                        <a:t>2</a:t>
                      </a:r>
                      <a:endParaRPr lang="en-IN" sz="7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184839622"/>
                  </a:ext>
                </a:extLst>
              </a:tr>
              <a:tr h="87741">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fontAlgn="ctr"/>
                      <a:r>
                        <a:rPr lang="en-IN" sz="700" u="none" strike="noStrike">
                          <a:effectLst/>
                        </a:rPr>
                        <a:t>2</a:t>
                      </a:r>
                      <a:endParaRPr lang="en-IN" sz="7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2562380893"/>
                  </a:ext>
                </a:extLst>
              </a:tr>
              <a:tr h="87741">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l" fontAlgn="ctr"/>
                      <a:r>
                        <a:rPr lang="en-US" sz="700" u="none" strike="noStrike">
                          <a:effectLst/>
                        </a:rPr>
                        <a:t>RC-245 From 18/09/2023 to  30/09/2023</a:t>
                      </a:r>
                      <a:endParaRPr lang="en-US" sz="7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700" u="none" strike="noStrike">
                          <a:effectLst/>
                        </a:rPr>
                        <a:t>2</a:t>
                      </a:r>
                      <a:endParaRPr lang="en-IN" sz="7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1888685835"/>
                  </a:ext>
                </a:extLst>
              </a:tr>
              <a:tr h="87741">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l" fontAlgn="ctr"/>
                      <a:r>
                        <a:rPr lang="en-US" sz="700" u="none" strike="noStrike">
                          <a:effectLst/>
                        </a:rPr>
                        <a:t>RC-245 From 18/09/2023 to  30/09/2023</a:t>
                      </a:r>
                      <a:endParaRPr lang="en-US" sz="7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700" u="none" strike="noStrike">
                          <a:effectLst/>
                        </a:rPr>
                        <a:t>2</a:t>
                      </a:r>
                      <a:endParaRPr lang="en-IN" sz="7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415127359"/>
                  </a:ext>
                </a:extLst>
              </a:tr>
              <a:tr h="174945">
                <a:tc rowSpan="3">
                  <a:txBody>
                    <a:bodyPr/>
                    <a:lstStyle/>
                    <a:p>
                      <a:pPr algn="ctr" fontAlgn="ctr"/>
                      <a:r>
                        <a:rPr lang="en-IN" sz="700" u="none" strike="noStrike">
                          <a:effectLst/>
                        </a:rPr>
                        <a:t>14</a:t>
                      </a:r>
                      <a:endParaRPr lang="en-IN" sz="700" b="0" i="0" u="none" strike="noStrike">
                        <a:solidFill>
                          <a:srgbClr val="000000"/>
                        </a:solidFill>
                        <a:effectLst/>
                        <a:latin typeface="Calibri" panose="020F0502020204030204" pitchFamily="34" charset="0"/>
                      </a:endParaRPr>
                    </a:p>
                  </a:txBody>
                  <a:tcPr marL="751" marR="751" marT="751" marB="0" anchor="ctr"/>
                </a:tc>
                <a:tc rowSpan="3">
                  <a:txBody>
                    <a:bodyPr/>
                    <a:lstStyle/>
                    <a:p>
                      <a:pPr algn="l" fontAlgn="ctr"/>
                      <a:r>
                        <a:rPr lang="en-IN" sz="700" u="none" strike="noStrike">
                          <a:effectLst/>
                        </a:rPr>
                        <a:t>Dr. Herpreet Kaur</a:t>
                      </a:r>
                      <a:endParaRPr lang="en-IN" sz="700" b="0" i="0" u="none" strike="noStrike">
                        <a:solidFill>
                          <a:srgbClr val="000000"/>
                        </a:solidFill>
                        <a:effectLst/>
                        <a:latin typeface="Calibri" panose="020F0502020204030204" pitchFamily="34" charset="0"/>
                      </a:endParaRPr>
                    </a:p>
                  </a:txBody>
                  <a:tcPr marL="751" marR="751" marT="751" marB="0" anchor="ctr"/>
                </a:tc>
                <a:tc rowSpan="3">
                  <a:txBody>
                    <a:bodyPr/>
                    <a:lstStyle/>
                    <a:p>
                      <a:pPr algn="l" fontAlgn="ctr"/>
                      <a:endParaRPr lang="en-IN" sz="700" b="0" i="0" u="none" strike="noStrike" dirty="0">
                        <a:solidFill>
                          <a:srgbClr val="000000"/>
                        </a:solidFill>
                        <a:effectLst/>
                        <a:latin typeface="Calibri" panose="020F0502020204030204" pitchFamily="34" charset="0"/>
                      </a:endParaRPr>
                    </a:p>
                  </a:txBody>
                  <a:tcPr marL="751" marR="751" marT="751" marB="0" anchor="ctr"/>
                </a:tc>
                <a:tc rowSpan="3">
                  <a:txBody>
                    <a:bodyPr/>
                    <a:lstStyle/>
                    <a:p>
                      <a:pPr algn="l" fontAlgn="ctr"/>
                      <a:r>
                        <a:rPr lang="en-IN" sz="700" b="0" i="0" u="none" strike="noStrike" dirty="0">
                          <a:solidFill>
                            <a:srgbClr val="000000"/>
                          </a:solidFill>
                          <a:effectLst/>
                          <a:latin typeface="Calibri" panose="020F0502020204030204" pitchFamily="34" charset="0"/>
                        </a:rPr>
                        <a:t>SDJ International College, Vesu, Surat</a:t>
                      </a:r>
                    </a:p>
                  </a:txBody>
                  <a:tcPr marL="751" marR="751" marT="751" marB="0" anchor="ctr"/>
                </a:tc>
                <a:tc>
                  <a:txBody>
                    <a:bodyPr/>
                    <a:lstStyle/>
                    <a:p>
                      <a:pPr algn="l" fontAlgn="ctr"/>
                      <a:r>
                        <a:rPr lang="en-US" sz="700" u="none" strike="noStrike">
                          <a:effectLst/>
                        </a:rPr>
                        <a:t>RC-247 From 29/01/2024 to 10/02/2024</a:t>
                      </a:r>
                      <a:endParaRPr lang="en-US" sz="7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700" u="none" strike="noStrike">
                          <a:effectLst/>
                        </a:rPr>
                        <a:t>1</a:t>
                      </a:r>
                      <a:endParaRPr lang="en-IN" sz="7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3872969501"/>
                  </a:ext>
                </a:extLst>
              </a:tr>
              <a:tr h="87741">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l" fontAlgn="ctr"/>
                      <a:r>
                        <a:rPr lang="en-US" sz="700" u="none" strike="noStrike">
                          <a:effectLst/>
                        </a:rPr>
                        <a:t>RC-244 From 16/01/2023 to  28/01/2023</a:t>
                      </a:r>
                      <a:endParaRPr lang="en-US" sz="7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700" u="none" strike="noStrike">
                          <a:effectLst/>
                        </a:rPr>
                        <a:t>2</a:t>
                      </a:r>
                      <a:endParaRPr lang="en-IN" sz="7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3723727869"/>
                  </a:ext>
                </a:extLst>
              </a:tr>
              <a:tr h="87741">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l" fontAlgn="ctr"/>
                      <a:r>
                        <a:rPr lang="en-US" sz="700" u="none" strike="noStrike">
                          <a:effectLst/>
                        </a:rPr>
                        <a:t>RC-243 From 16/01/2023 to  28/01/2023</a:t>
                      </a:r>
                      <a:endParaRPr lang="en-US" sz="7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700" u="none" strike="noStrike">
                          <a:effectLst/>
                        </a:rPr>
                        <a:t>-</a:t>
                      </a:r>
                      <a:endParaRPr lang="en-IN" sz="7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1622811844"/>
                  </a:ext>
                </a:extLst>
              </a:tr>
              <a:tr h="127108">
                <a:tc>
                  <a:txBody>
                    <a:bodyPr/>
                    <a:lstStyle/>
                    <a:p>
                      <a:pPr algn="ctr" fontAlgn="ctr"/>
                      <a:r>
                        <a:rPr lang="en-IN" sz="700" u="none" strike="noStrike">
                          <a:effectLst/>
                        </a:rPr>
                        <a:t>15</a:t>
                      </a:r>
                      <a:endParaRPr lang="en-IN" sz="7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r>
                        <a:rPr lang="en-IN" sz="700" u="none" strike="noStrike">
                          <a:effectLst/>
                        </a:rPr>
                        <a:t>Mr. Jayesh Takrar</a:t>
                      </a:r>
                      <a:endParaRPr lang="en-IN" sz="7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endParaRPr lang="en-IN" sz="7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endParaRPr lang="en-IN" sz="7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r>
                        <a:rPr lang="en-US" sz="700" u="none" strike="noStrike">
                          <a:effectLst/>
                        </a:rPr>
                        <a:t>RC-247 From 29/01/2024 to 10/02/2024</a:t>
                      </a:r>
                      <a:endParaRPr lang="en-US" sz="7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700" u="none" strike="noStrike">
                          <a:effectLst/>
                        </a:rPr>
                        <a:t>1</a:t>
                      </a:r>
                      <a:endParaRPr lang="en-IN" sz="7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3031637753"/>
                  </a:ext>
                </a:extLst>
              </a:tr>
              <a:tr h="127108">
                <a:tc>
                  <a:txBody>
                    <a:bodyPr/>
                    <a:lstStyle/>
                    <a:p>
                      <a:pPr algn="ctr" fontAlgn="ctr"/>
                      <a:r>
                        <a:rPr lang="en-IN" sz="700" u="none" strike="noStrike">
                          <a:effectLst/>
                        </a:rPr>
                        <a:t>16</a:t>
                      </a:r>
                      <a:endParaRPr lang="en-IN" sz="7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r>
                        <a:rPr lang="en-IN" sz="700" u="none" strike="noStrike">
                          <a:effectLst/>
                        </a:rPr>
                        <a:t>Dr. Arun Anand</a:t>
                      </a:r>
                      <a:endParaRPr lang="en-IN" sz="7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endParaRPr lang="en-IN" sz="7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r>
                        <a:rPr lang="en-IN" sz="700" b="0" i="0" u="none" strike="noStrike" dirty="0">
                          <a:solidFill>
                            <a:srgbClr val="000000"/>
                          </a:solidFill>
                          <a:effectLst/>
                          <a:latin typeface="Calibri" panose="020F0502020204030204" pitchFamily="34" charset="0"/>
                        </a:rPr>
                        <a:t>Sardar Patel University, Vallabh Vidyanagar</a:t>
                      </a:r>
                    </a:p>
                    <a:p>
                      <a:pPr algn="l" fontAlgn="ctr"/>
                      <a:endParaRPr lang="en-IN" sz="700" b="0" i="0" u="none" strike="noStrike" dirty="0">
                        <a:solidFill>
                          <a:srgbClr val="000000"/>
                        </a:solidFill>
                        <a:effectLst/>
                        <a:latin typeface="Calibri" panose="020F0502020204030204" pitchFamily="34" charset="0"/>
                      </a:endParaRPr>
                    </a:p>
                    <a:p>
                      <a:pPr algn="l" fontAlgn="ctr"/>
                      <a:endParaRPr lang="en-IN" sz="700" b="0" i="0" u="none" strike="noStrike" dirty="0">
                        <a:solidFill>
                          <a:srgbClr val="000000"/>
                        </a:solidFill>
                        <a:effectLst/>
                        <a:latin typeface="Calibri" panose="020F0502020204030204" pitchFamily="34" charset="0"/>
                      </a:endParaRPr>
                    </a:p>
                  </a:txBody>
                  <a:tcPr marL="751" marR="751" marT="751" marB="0" anchor="ctr"/>
                </a:tc>
                <a:tc>
                  <a:txBody>
                    <a:bodyPr/>
                    <a:lstStyle/>
                    <a:p>
                      <a:pPr algn="l" fontAlgn="ctr"/>
                      <a:r>
                        <a:rPr lang="en-US" sz="700" u="none" strike="noStrike">
                          <a:effectLst/>
                        </a:rPr>
                        <a:t>RC-247 From 29/01/2024 to 10/02/2024</a:t>
                      </a:r>
                      <a:endParaRPr lang="en-US" sz="7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700" u="none" strike="noStrike">
                          <a:effectLst/>
                        </a:rPr>
                        <a:t>1</a:t>
                      </a:r>
                      <a:endParaRPr lang="en-IN" sz="7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3444499221"/>
                  </a:ext>
                </a:extLst>
              </a:tr>
              <a:tr h="127108">
                <a:tc rowSpan="3">
                  <a:txBody>
                    <a:bodyPr/>
                    <a:lstStyle/>
                    <a:p>
                      <a:pPr algn="ctr" fontAlgn="ctr"/>
                      <a:r>
                        <a:rPr lang="en-IN" sz="700" u="none" strike="noStrike">
                          <a:effectLst/>
                        </a:rPr>
                        <a:t>17</a:t>
                      </a:r>
                      <a:endParaRPr lang="en-IN" sz="700" b="0" i="0" u="none" strike="noStrike">
                        <a:solidFill>
                          <a:srgbClr val="000000"/>
                        </a:solidFill>
                        <a:effectLst/>
                        <a:latin typeface="Calibri" panose="020F0502020204030204" pitchFamily="34" charset="0"/>
                      </a:endParaRPr>
                    </a:p>
                  </a:txBody>
                  <a:tcPr marL="751" marR="751" marT="751" marB="0" anchor="ctr"/>
                </a:tc>
                <a:tc rowSpan="3">
                  <a:txBody>
                    <a:bodyPr/>
                    <a:lstStyle/>
                    <a:p>
                      <a:pPr algn="l" fontAlgn="ctr"/>
                      <a:r>
                        <a:rPr lang="en-IN" sz="700" u="none" strike="noStrike" dirty="0">
                          <a:effectLst/>
                        </a:rPr>
                        <a:t>Dr. Mahendra Chotalia</a:t>
                      </a:r>
                      <a:endParaRPr lang="en-IN" sz="700" b="0" i="0" u="none" strike="noStrike" dirty="0">
                        <a:solidFill>
                          <a:srgbClr val="000000"/>
                        </a:solidFill>
                        <a:effectLst/>
                        <a:latin typeface="Calibri" panose="020F0502020204030204" pitchFamily="34" charset="0"/>
                      </a:endParaRPr>
                    </a:p>
                  </a:txBody>
                  <a:tcPr marL="751" marR="751" marT="751" marB="0" anchor="ctr"/>
                </a:tc>
                <a:tc rowSpan="3">
                  <a:txBody>
                    <a:bodyPr/>
                    <a:lstStyle/>
                    <a:p>
                      <a:pPr algn="l" fontAlgn="ctr"/>
                      <a:r>
                        <a:rPr lang="en-US" sz="700" b="0" i="0" u="none" strike="noStrike" dirty="0">
                          <a:solidFill>
                            <a:srgbClr val="000000"/>
                          </a:solidFill>
                          <a:effectLst/>
                          <a:latin typeface="Calibri" panose="020F0502020204030204" pitchFamily="34" charset="0"/>
                        </a:rPr>
                        <a:t>Skill Development, Higher Education and Society</a:t>
                      </a:r>
                      <a:endParaRPr lang="en-IN" sz="700" b="0" i="0" u="none" strike="noStrike" dirty="0">
                        <a:solidFill>
                          <a:srgbClr val="000000"/>
                        </a:solidFill>
                        <a:effectLst/>
                        <a:latin typeface="Calibri" panose="020F0502020204030204" pitchFamily="34" charset="0"/>
                      </a:endParaRPr>
                    </a:p>
                  </a:txBody>
                  <a:tcPr marL="751" marR="751" marT="751" marB="0" anchor="ctr"/>
                </a:tc>
                <a:tc rowSpan="3">
                  <a:txBody>
                    <a:bodyPr/>
                    <a:lstStyle/>
                    <a:p>
                      <a:pPr algn="l" fontAlgn="ctr"/>
                      <a:r>
                        <a:rPr lang="en-US" sz="700" b="0" i="0" u="none" strike="noStrike" dirty="0">
                          <a:solidFill>
                            <a:srgbClr val="000000"/>
                          </a:solidFill>
                          <a:effectLst/>
                          <a:latin typeface="Calibri" panose="020F0502020204030204" pitchFamily="34" charset="0"/>
                        </a:rPr>
                        <a:t>Dept. of Education, Sardar Patel University, Vallabh Vidyanagar.</a:t>
                      </a:r>
                      <a:endParaRPr lang="en-IN" sz="700" b="0" i="0" u="none" strike="noStrike" dirty="0">
                        <a:solidFill>
                          <a:srgbClr val="000000"/>
                        </a:solidFill>
                        <a:effectLst/>
                        <a:latin typeface="Calibri" panose="020F0502020204030204" pitchFamily="34" charset="0"/>
                      </a:endParaRPr>
                    </a:p>
                  </a:txBody>
                  <a:tcPr marL="751" marR="751" marT="751" marB="0" anchor="ctr"/>
                </a:tc>
                <a:tc>
                  <a:txBody>
                    <a:bodyPr/>
                    <a:lstStyle/>
                    <a:p>
                      <a:pPr algn="l" fontAlgn="ctr"/>
                      <a:r>
                        <a:rPr lang="en-US" sz="700" u="none" strike="noStrike">
                          <a:effectLst/>
                        </a:rPr>
                        <a:t>RC-247 From 29/01/2024 to 10/02/2024</a:t>
                      </a:r>
                      <a:endParaRPr lang="en-US" sz="7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700" u="none" strike="noStrike">
                          <a:effectLst/>
                        </a:rPr>
                        <a:t>2</a:t>
                      </a:r>
                      <a:endParaRPr lang="en-IN" sz="7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4019661361"/>
                  </a:ext>
                </a:extLst>
              </a:tr>
              <a:tr h="87741">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rowSpan="2">
                  <a:txBody>
                    <a:bodyPr/>
                    <a:lstStyle/>
                    <a:p>
                      <a:pPr algn="l" fontAlgn="ctr"/>
                      <a:r>
                        <a:rPr lang="en-US" sz="700" u="none" strike="noStrike">
                          <a:effectLst/>
                        </a:rPr>
                        <a:t>RC-246 From 02/10/2023 to 14/10/2023</a:t>
                      </a:r>
                      <a:endParaRPr lang="en-US" sz="7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700" u="none" strike="noStrike">
                          <a:effectLst/>
                        </a:rPr>
                        <a:t>2</a:t>
                      </a:r>
                      <a:endParaRPr lang="en-IN" sz="7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127757946"/>
                  </a:ext>
                </a:extLst>
              </a:tr>
              <a:tr h="87741">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fontAlgn="ctr"/>
                      <a:r>
                        <a:rPr lang="en-IN" sz="700" u="none" strike="noStrike">
                          <a:effectLst/>
                        </a:rPr>
                        <a:t>2</a:t>
                      </a:r>
                      <a:endParaRPr lang="en-IN" sz="7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2038457656"/>
                  </a:ext>
                </a:extLst>
              </a:tr>
              <a:tr h="87741">
                <a:tc rowSpan="3">
                  <a:txBody>
                    <a:bodyPr/>
                    <a:lstStyle/>
                    <a:p>
                      <a:pPr algn="ctr" fontAlgn="ctr"/>
                      <a:r>
                        <a:rPr lang="en-IN" sz="700" u="none" strike="noStrike">
                          <a:effectLst/>
                        </a:rPr>
                        <a:t>18</a:t>
                      </a:r>
                      <a:endParaRPr lang="en-IN" sz="700" b="0" i="0" u="none" strike="noStrike">
                        <a:solidFill>
                          <a:srgbClr val="000000"/>
                        </a:solidFill>
                        <a:effectLst/>
                        <a:latin typeface="Calibri" panose="020F0502020204030204" pitchFamily="34" charset="0"/>
                      </a:endParaRPr>
                    </a:p>
                  </a:txBody>
                  <a:tcPr marL="751" marR="751" marT="751" marB="0" anchor="ctr"/>
                </a:tc>
                <a:tc rowSpan="3">
                  <a:txBody>
                    <a:bodyPr/>
                    <a:lstStyle/>
                    <a:p>
                      <a:pPr algn="l" fontAlgn="ctr"/>
                      <a:r>
                        <a:rPr lang="en-IN" sz="700" u="none" strike="noStrike" dirty="0">
                          <a:effectLst/>
                        </a:rPr>
                        <a:t>Dr. Shafali Nagpal</a:t>
                      </a:r>
                      <a:endParaRPr lang="en-IN" sz="700" b="0" i="0" u="none" strike="noStrike" dirty="0">
                        <a:solidFill>
                          <a:srgbClr val="000000"/>
                        </a:solidFill>
                        <a:effectLst/>
                        <a:latin typeface="Calibri" panose="020F0502020204030204" pitchFamily="34" charset="0"/>
                      </a:endParaRPr>
                    </a:p>
                  </a:txBody>
                  <a:tcPr marL="751" marR="751" marT="751" marB="0" anchor="ctr"/>
                </a:tc>
                <a:tc rowSpan="3">
                  <a:txBody>
                    <a:bodyPr/>
                    <a:lstStyle/>
                    <a:p>
                      <a:pPr algn="l" fontAlgn="ctr"/>
                      <a:r>
                        <a:rPr lang="en-US" sz="700" b="0" i="0" u="none" strike="noStrike" dirty="0">
                          <a:solidFill>
                            <a:srgbClr val="000000"/>
                          </a:solidFill>
                          <a:effectLst/>
                          <a:latin typeface="Calibri" panose="020F0502020204030204" pitchFamily="34" charset="0"/>
                        </a:rPr>
                        <a:t>Academic Leadership, Governance &amp; Management, Skill Development</a:t>
                      </a:r>
                      <a:endParaRPr lang="en-IN" sz="700" b="0" i="0" u="none" strike="noStrike" dirty="0">
                        <a:solidFill>
                          <a:srgbClr val="000000"/>
                        </a:solidFill>
                        <a:effectLst/>
                        <a:latin typeface="Calibri" panose="020F0502020204030204" pitchFamily="34" charset="0"/>
                      </a:endParaRPr>
                    </a:p>
                  </a:txBody>
                  <a:tcPr marL="751" marR="751" marT="751" marB="0" anchor="ctr"/>
                </a:tc>
                <a:tc rowSpan="3">
                  <a:txBody>
                    <a:bodyPr/>
                    <a:lstStyle/>
                    <a:p>
                      <a:pPr algn="l" fontAlgn="ctr"/>
                      <a:r>
                        <a:rPr lang="en-IN" sz="700" b="0" i="0" u="none" strike="noStrike" dirty="0">
                          <a:solidFill>
                            <a:srgbClr val="000000"/>
                          </a:solidFill>
                          <a:effectLst/>
                          <a:latin typeface="Calibri" panose="020F0502020204030204" pitchFamily="34" charset="0"/>
                        </a:rPr>
                        <a:t>UGC: HRDC, B.P.S.W. University, Khanpur kalan, Sonepat - 131305 (Haryana)</a:t>
                      </a:r>
                    </a:p>
                  </a:txBody>
                  <a:tcPr marL="751" marR="751" marT="751" marB="0" anchor="ctr"/>
                </a:tc>
                <a:tc>
                  <a:txBody>
                    <a:bodyPr/>
                    <a:lstStyle/>
                    <a:p>
                      <a:pPr algn="l" fontAlgn="ctr"/>
                      <a:r>
                        <a:rPr lang="en-US" sz="700" u="none" strike="noStrike" dirty="0">
                          <a:effectLst/>
                        </a:rPr>
                        <a:t>RC-247 From 29/01/2024 to 10/02/2024</a:t>
                      </a:r>
                      <a:endParaRPr lang="en-US" sz="700" b="0" i="0" u="none" strike="noStrike" dirty="0">
                        <a:solidFill>
                          <a:srgbClr val="000000"/>
                        </a:solidFill>
                        <a:effectLst/>
                        <a:latin typeface="Calibri" panose="020F0502020204030204" pitchFamily="34" charset="0"/>
                      </a:endParaRPr>
                    </a:p>
                  </a:txBody>
                  <a:tcPr marL="751" marR="751" marT="751" marB="0" anchor="ctr"/>
                </a:tc>
                <a:tc>
                  <a:txBody>
                    <a:bodyPr/>
                    <a:lstStyle/>
                    <a:p>
                      <a:pPr algn="ctr" fontAlgn="ctr"/>
                      <a:r>
                        <a:rPr lang="en-IN" sz="700" u="none" strike="noStrike">
                          <a:effectLst/>
                        </a:rPr>
                        <a:t>1</a:t>
                      </a:r>
                      <a:endParaRPr lang="en-IN" sz="7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3531236555"/>
                  </a:ext>
                </a:extLst>
              </a:tr>
              <a:tr h="87741">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l" fontAlgn="ctr"/>
                      <a:r>
                        <a:rPr lang="en-US" sz="700" u="none" strike="noStrike">
                          <a:effectLst/>
                        </a:rPr>
                        <a:t>RC-244 From 16/01/2023 to  28/01/2023</a:t>
                      </a:r>
                      <a:endParaRPr lang="en-US" sz="7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700" u="none" strike="noStrike">
                          <a:effectLst/>
                        </a:rPr>
                        <a:t>2</a:t>
                      </a:r>
                      <a:endParaRPr lang="en-IN" sz="7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78457378"/>
                  </a:ext>
                </a:extLst>
              </a:tr>
              <a:tr h="174945">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l" fontAlgn="ctr"/>
                      <a:r>
                        <a:rPr lang="en-US" sz="700" u="none" strike="noStrike">
                          <a:effectLst/>
                        </a:rPr>
                        <a:t>RC-243 From 16/01/2023 to  28/01/2023</a:t>
                      </a:r>
                      <a:endParaRPr lang="en-US" sz="7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700" u="none" strike="noStrike">
                          <a:effectLst/>
                        </a:rPr>
                        <a:t>2</a:t>
                      </a:r>
                      <a:endParaRPr lang="en-IN" sz="7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2627095884"/>
                  </a:ext>
                </a:extLst>
              </a:tr>
              <a:tr h="87741">
                <a:tc rowSpan="3">
                  <a:txBody>
                    <a:bodyPr/>
                    <a:lstStyle/>
                    <a:p>
                      <a:pPr algn="ctr" fontAlgn="ctr"/>
                      <a:r>
                        <a:rPr lang="en-IN" sz="700" u="none" strike="noStrike">
                          <a:effectLst/>
                        </a:rPr>
                        <a:t>19</a:t>
                      </a:r>
                      <a:endParaRPr lang="en-IN" sz="700" b="0" i="0" u="none" strike="noStrike">
                        <a:solidFill>
                          <a:srgbClr val="000000"/>
                        </a:solidFill>
                        <a:effectLst/>
                        <a:latin typeface="Calibri" panose="020F0502020204030204" pitchFamily="34" charset="0"/>
                      </a:endParaRPr>
                    </a:p>
                  </a:txBody>
                  <a:tcPr marL="751" marR="751" marT="751" marB="0" anchor="ctr"/>
                </a:tc>
                <a:tc rowSpan="3">
                  <a:txBody>
                    <a:bodyPr/>
                    <a:lstStyle/>
                    <a:p>
                      <a:pPr algn="l" fontAlgn="ctr"/>
                      <a:r>
                        <a:rPr lang="en-IN" sz="700" u="none" strike="noStrike" dirty="0">
                          <a:effectLst/>
                        </a:rPr>
                        <a:t>Dr. Jagpreet Kaur</a:t>
                      </a:r>
                      <a:endParaRPr lang="en-IN" sz="700" b="0" i="0" u="none" strike="noStrike" dirty="0">
                        <a:solidFill>
                          <a:srgbClr val="000000"/>
                        </a:solidFill>
                        <a:effectLst/>
                        <a:latin typeface="Calibri" panose="020F0502020204030204" pitchFamily="34" charset="0"/>
                      </a:endParaRPr>
                    </a:p>
                  </a:txBody>
                  <a:tcPr marL="751" marR="751" marT="751" marB="0" anchor="ctr"/>
                </a:tc>
                <a:tc rowSpan="3">
                  <a:txBody>
                    <a:bodyPr/>
                    <a:lstStyle/>
                    <a:p>
                      <a:pPr algn="l" fontAlgn="ctr"/>
                      <a:r>
                        <a:rPr lang="en-IN" sz="900" b="0" i="0" u="none" strike="noStrike" dirty="0">
                          <a:solidFill>
                            <a:srgbClr val="000000"/>
                          </a:solidFill>
                          <a:effectLst/>
                          <a:latin typeface="+mn-lt"/>
                        </a:rPr>
                        <a:t>Pedagogy</a:t>
                      </a:r>
                    </a:p>
                  </a:txBody>
                  <a:tcPr marL="831" marR="831" marT="831" marB="0" anchor="ctr"/>
                </a:tc>
                <a:tc rowSpan="3">
                  <a:txBody>
                    <a:bodyPr/>
                    <a:lstStyle/>
                    <a:p>
                      <a:pPr algn="l" fontAlgn="ctr"/>
                      <a:r>
                        <a:rPr lang="en-IN" sz="900" b="0" i="0" u="none" strike="noStrike" dirty="0">
                          <a:solidFill>
                            <a:srgbClr val="000000"/>
                          </a:solidFill>
                          <a:effectLst/>
                          <a:latin typeface="+mn-lt"/>
                        </a:rPr>
                        <a:t>Punjabi University Patiala</a:t>
                      </a:r>
                    </a:p>
                  </a:txBody>
                  <a:tcPr marL="831" marR="831" marT="831" marB="0" anchor="ctr"/>
                </a:tc>
                <a:tc>
                  <a:txBody>
                    <a:bodyPr/>
                    <a:lstStyle/>
                    <a:p>
                      <a:pPr algn="l" fontAlgn="ctr"/>
                      <a:r>
                        <a:rPr lang="en-US" sz="700" u="none" strike="noStrike">
                          <a:effectLst/>
                        </a:rPr>
                        <a:t>RC-247 From 29/01/2024 to 10/02/2024</a:t>
                      </a:r>
                      <a:endParaRPr lang="en-US" sz="7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700" u="none" strike="noStrike">
                          <a:effectLst/>
                        </a:rPr>
                        <a:t>1</a:t>
                      </a:r>
                      <a:endParaRPr lang="en-IN" sz="7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777794460"/>
                  </a:ext>
                </a:extLst>
              </a:tr>
              <a:tr h="87741">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dirty="0"/>
                    </a:p>
                  </a:txBody>
                  <a:tcPr/>
                </a:tc>
                <a:tc>
                  <a:txBody>
                    <a:bodyPr/>
                    <a:lstStyle/>
                    <a:p>
                      <a:pPr algn="l" fontAlgn="ctr"/>
                      <a:r>
                        <a:rPr lang="en-US" sz="700" u="none" strike="noStrike" dirty="0">
                          <a:effectLst/>
                        </a:rPr>
                        <a:t>RC-244 From 16/01/2023 to  28/01/2023</a:t>
                      </a:r>
                      <a:endParaRPr lang="en-US" sz="700" b="0" i="0" u="none" strike="noStrike" dirty="0">
                        <a:solidFill>
                          <a:srgbClr val="000000"/>
                        </a:solidFill>
                        <a:effectLst/>
                        <a:latin typeface="Calibri" panose="020F0502020204030204" pitchFamily="34" charset="0"/>
                      </a:endParaRPr>
                    </a:p>
                  </a:txBody>
                  <a:tcPr marL="751" marR="751" marT="751" marB="0" anchor="ctr"/>
                </a:tc>
                <a:tc>
                  <a:txBody>
                    <a:bodyPr/>
                    <a:lstStyle/>
                    <a:p>
                      <a:pPr algn="ctr" fontAlgn="ctr"/>
                      <a:r>
                        <a:rPr lang="en-IN" sz="700" u="none" strike="noStrike">
                          <a:effectLst/>
                        </a:rPr>
                        <a:t>2</a:t>
                      </a:r>
                      <a:endParaRPr lang="en-IN" sz="7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1138046328"/>
                  </a:ext>
                </a:extLst>
              </a:tr>
              <a:tr h="87741">
                <a:tc vMerge="1">
                  <a:txBody>
                    <a:bodyPr/>
                    <a:lstStyle/>
                    <a:p>
                      <a:endParaRPr lang="en-IN"/>
                    </a:p>
                  </a:txBody>
                  <a:tcPr/>
                </a:tc>
                <a:tc vMerge="1">
                  <a:txBody>
                    <a:bodyPr/>
                    <a:lstStyle/>
                    <a:p>
                      <a:endParaRPr lang="en-IN"/>
                    </a:p>
                  </a:txBody>
                  <a:tcPr/>
                </a:tc>
                <a:tc vMerge="1">
                  <a:txBody>
                    <a:bodyPr/>
                    <a:lstStyle/>
                    <a:p>
                      <a:endParaRPr dirty="0"/>
                    </a:p>
                  </a:txBody>
                  <a:tcPr marL="831" marR="831" marT="831" marB="0" anchor="ctr"/>
                </a:tc>
                <a:tc vMerge="1">
                  <a:txBody>
                    <a:bodyPr/>
                    <a:lstStyle/>
                    <a:p>
                      <a:endParaRPr dirty="0"/>
                    </a:p>
                  </a:txBody>
                  <a:tcPr marL="831" marR="831" marT="831" marB="0" anchor="ctr"/>
                </a:tc>
                <a:tc>
                  <a:txBody>
                    <a:bodyPr/>
                    <a:lstStyle/>
                    <a:p>
                      <a:pPr algn="l" fontAlgn="ctr"/>
                      <a:r>
                        <a:rPr lang="en-US" sz="700" u="none" strike="noStrike">
                          <a:effectLst/>
                        </a:rPr>
                        <a:t>RC-243 From 16/01/2023 to  28/01/2023</a:t>
                      </a:r>
                      <a:endParaRPr lang="en-US" sz="7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700" u="none" strike="noStrike">
                          <a:effectLst/>
                        </a:rPr>
                        <a:t>2</a:t>
                      </a:r>
                      <a:endParaRPr lang="en-IN" sz="7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1721324575"/>
                  </a:ext>
                </a:extLst>
              </a:tr>
              <a:tr h="263223">
                <a:tc>
                  <a:txBody>
                    <a:bodyPr/>
                    <a:lstStyle/>
                    <a:p>
                      <a:pPr algn="ctr" fontAlgn="ctr"/>
                      <a:r>
                        <a:rPr lang="en-IN" sz="700" u="none" strike="noStrike" dirty="0">
                          <a:effectLst/>
                        </a:rPr>
                        <a:t>20</a:t>
                      </a:r>
                    </a:p>
                  </a:txBody>
                  <a:tcPr marL="751" marR="751" marT="751" marB="0" anchor="ctr"/>
                </a:tc>
                <a:tc>
                  <a:txBody>
                    <a:bodyPr/>
                    <a:lstStyle/>
                    <a:p>
                      <a:pPr algn="l" fontAlgn="ctr"/>
                      <a:r>
                        <a:rPr lang="en-IN" sz="700" u="none" strike="noStrike" dirty="0">
                          <a:effectLst/>
                        </a:rPr>
                        <a:t>Prof. Bharat Joshi</a:t>
                      </a:r>
                      <a:endParaRPr lang="en-IN" sz="700" b="0" i="0" u="none" strike="noStrike" dirty="0">
                        <a:solidFill>
                          <a:srgbClr val="000000"/>
                        </a:solidFill>
                        <a:effectLst/>
                        <a:latin typeface="Calibri" panose="020F0502020204030204" pitchFamily="34" charset="0"/>
                      </a:endParaRPr>
                    </a:p>
                  </a:txBody>
                  <a:tcPr marL="751" marR="751" marT="751" marB="0" anchor="ctr"/>
                </a:tc>
                <a:tc>
                  <a:txBody>
                    <a:bodyPr/>
                    <a:lstStyle/>
                    <a:p>
                      <a:pPr algn="l" fontAlgn="ctr"/>
                      <a:r>
                        <a:rPr lang="en-IN" sz="700" b="0" i="0" u="none" strike="noStrike" dirty="0">
                          <a:solidFill>
                            <a:srgbClr val="000000"/>
                          </a:solidFill>
                          <a:effectLst/>
                          <a:latin typeface="Calibri" panose="020F0502020204030204" pitchFamily="34" charset="0"/>
                        </a:rPr>
                        <a:t>Holistic &amp; Multidisciplinary Education</a:t>
                      </a:r>
                    </a:p>
                  </a:txBody>
                  <a:tcPr marL="751" marR="751" marT="751" marB="0" anchor="ctr"/>
                </a:tc>
                <a:tc>
                  <a:txBody>
                    <a:bodyPr/>
                    <a:lstStyle/>
                    <a:p>
                      <a:pPr algn="l" fontAlgn="ctr"/>
                      <a:r>
                        <a:rPr lang="en-US" sz="700" b="0" i="0" u="none" strike="noStrike" dirty="0">
                          <a:solidFill>
                            <a:srgbClr val="000000"/>
                          </a:solidFill>
                          <a:effectLst/>
                          <a:latin typeface="Calibri" panose="020F0502020204030204" pitchFamily="34" charset="0"/>
                        </a:rPr>
                        <a:t>Faculty of Education, Gujarat Vidyapith, Ahmedabad</a:t>
                      </a:r>
                      <a:endParaRPr lang="en-IN" sz="700" b="0" i="0" u="none" strike="noStrike" dirty="0">
                        <a:solidFill>
                          <a:srgbClr val="000000"/>
                        </a:solidFill>
                        <a:effectLst/>
                        <a:latin typeface="Calibri" panose="020F0502020204030204" pitchFamily="34" charset="0"/>
                      </a:endParaRPr>
                    </a:p>
                  </a:txBody>
                  <a:tcPr marL="751" marR="751" marT="751" marB="0" anchor="ctr"/>
                </a:tc>
                <a:tc>
                  <a:txBody>
                    <a:bodyPr/>
                    <a:lstStyle/>
                    <a:p>
                      <a:pPr algn="l" fontAlgn="ctr"/>
                      <a:r>
                        <a:rPr lang="en-US" sz="700" u="none" strike="noStrike" dirty="0">
                          <a:effectLst/>
                        </a:rPr>
                        <a:t>RC-247 From 29/01/2024 to 10/02/2024</a:t>
                      </a:r>
                      <a:endParaRPr lang="en-US" sz="700" b="0" i="0" u="none" strike="noStrike" dirty="0">
                        <a:solidFill>
                          <a:srgbClr val="000000"/>
                        </a:solidFill>
                        <a:effectLst/>
                        <a:latin typeface="Calibri" panose="020F0502020204030204" pitchFamily="34" charset="0"/>
                      </a:endParaRPr>
                    </a:p>
                  </a:txBody>
                  <a:tcPr marL="751" marR="751" marT="751" marB="0" anchor="ctr"/>
                </a:tc>
                <a:tc>
                  <a:txBody>
                    <a:bodyPr/>
                    <a:lstStyle/>
                    <a:p>
                      <a:pPr algn="ctr" fontAlgn="ctr"/>
                      <a:r>
                        <a:rPr lang="en-IN" sz="700" u="none" strike="noStrike" dirty="0">
                          <a:effectLst/>
                        </a:rPr>
                        <a:t>1</a:t>
                      </a:r>
                      <a:endParaRPr lang="en-IN" sz="700" b="0" i="0" u="none" strike="noStrike" dirty="0">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945104000"/>
                  </a:ext>
                </a:extLst>
              </a:tr>
            </a:tbl>
          </a:graphicData>
        </a:graphic>
      </p:graphicFrame>
    </p:spTree>
    <p:extLst>
      <p:ext uri="{BB962C8B-B14F-4D97-AF65-F5344CB8AC3E}">
        <p14:creationId xmlns:p14="http://schemas.microsoft.com/office/powerpoint/2010/main" xmlns="" val="375880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F9B88FB-9A6C-306B-83F8-2B4747E8D418}"/>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xmlns="" id="{B99CAF3D-FE3A-5138-48EB-85CF94BBBEAD}"/>
              </a:ext>
            </a:extLst>
          </p:cNvPr>
          <p:cNvGraphicFramePr>
            <a:graphicFrameLocks noGrp="1"/>
          </p:cNvGraphicFramePr>
          <p:nvPr>
            <p:extLst>
              <p:ext uri="{D42A27DB-BD31-4B8C-83A1-F6EECF244321}">
                <p14:modId xmlns:p14="http://schemas.microsoft.com/office/powerpoint/2010/main" xmlns="" val="4244967037"/>
              </p:ext>
            </p:extLst>
          </p:nvPr>
        </p:nvGraphicFramePr>
        <p:xfrm>
          <a:off x="949021" y="100467"/>
          <a:ext cx="10293958" cy="6605721"/>
        </p:xfrm>
        <a:graphic>
          <a:graphicData uri="http://schemas.openxmlformats.org/drawingml/2006/table">
            <a:tbl>
              <a:tblPr>
                <a:tableStyleId>{5C22544A-7EE6-4342-B048-85BDC9FD1C3A}</a:tableStyleId>
              </a:tblPr>
              <a:tblGrid>
                <a:gridCol w="513167">
                  <a:extLst>
                    <a:ext uri="{9D8B030D-6E8A-4147-A177-3AD203B41FA5}">
                      <a16:colId xmlns:a16="http://schemas.microsoft.com/office/drawing/2014/main" xmlns="" val="2430360384"/>
                    </a:ext>
                  </a:extLst>
                </a:gridCol>
                <a:gridCol w="1472533">
                  <a:extLst>
                    <a:ext uri="{9D8B030D-6E8A-4147-A177-3AD203B41FA5}">
                      <a16:colId xmlns:a16="http://schemas.microsoft.com/office/drawing/2014/main" xmlns="" val="2085946000"/>
                    </a:ext>
                  </a:extLst>
                </a:gridCol>
                <a:gridCol w="1248697">
                  <a:extLst>
                    <a:ext uri="{9D8B030D-6E8A-4147-A177-3AD203B41FA5}">
                      <a16:colId xmlns:a16="http://schemas.microsoft.com/office/drawing/2014/main" xmlns="" val="1819152209"/>
                    </a:ext>
                  </a:extLst>
                </a:gridCol>
                <a:gridCol w="3677265">
                  <a:extLst>
                    <a:ext uri="{9D8B030D-6E8A-4147-A177-3AD203B41FA5}">
                      <a16:colId xmlns:a16="http://schemas.microsoft.com/office/drawing/2014/main" xmlns="" val="3052253816"/>
                    </a:ext>
                  </a:extLst>
                </a:gridCol>
                <a:gridCol w="2782529">
                  <a:extLst>
                    <a:ext uri="{9D8B030D-6E8A-4147-A177-3AD203B41FA5}">
                      <a16:colId xmlns:a16="http://schemas.microsoft.com/office/drawing/2014/main" xmlns="" val="502419753"/>
                    </a:ext>
                  </a:extLst>
                </a:gridCol>
                <a:gridCol w="599767">
                  <a:extLst>
                    <a:ext uri="{9D8B030D-6E8A-4147-A177-3AD203B41FA5}">
                      <a16:colId xmlns:a16="http://schemas.microsoft.com/office/drawing/2014/main" xmlns="" val="3991874737"/>
                    </a:ext>
                  </a:extLst>
                </a:gridCol>
              </a:tblGrid>
              <a:tr h="184219">
                <a:tc>
                  <a:txBody>
                    <a:bodyPr/>
                    <a:lstStyle/>
                    <a:p>
                      <a:pPr algn="ctr" fontAlgn="ctr"/>
                      <a:r>
                        <a:rPr lang="en-IN" sz="1100" u="none" strike="noStrike" dirty="0">
                          <a:effectLst/>
                        </a:rPr>
                        <a:t>Sr. No.</a:t>
                      </a:r>
                      <a:endParaRPr lang="en-IN" sz="1100" b="1" i="0" u="none" strike="noStrike" dirty="0">
                        <a:solidFill>
                          <a:srgbClr val="000000"/>
                        </a:solidFill>
                        <a:effectLst/>
                        <a:latin typeface="Calibri" panose="020F0502020204030204" pitchFamily="34" charset="0"/>
                      </a:endParaRPr>
                    </a:p>
                  </a:txBody>
                  <a:tcPr marL="751" marR="751" marT="751" marB="0" anchor="ctr"/>
                </a:tc>
                <a:tc>
                  <a:txBody>
                    <a:bodyPr/>
                    <a:lstStyle/>
                    <a:p>
                      <a:pPr algn="ctr" fontAlgn="ctr"/>
                      <a:r>
                        <a:rPr lang="en-IN" sz="1100" u="none" strike="noStrike" dirty="0">
                          <a:effectLst/>
                        </a:rPr>
                        <a:t>Name of Resouece Person </a:t>
                      </a:r>
                      <a:endParaRPr lang="en-IN" sz="1100" b="1" i="0" u="none" strike="noStrike" dirty="0">
                        <a:solidFill>
                          <a:srgbClr val="000000"/>
                        </a:solidFill>
                        <a:effectLst/>
                        <a:latin typeface="Calibri" panose="020F0502020204030204" pitchFamily="34" charset="0"/>
                      </a:endParaRPr>
                    </a:p>
                  </a:txBody>
                  <a:tcPr marL="751" marR="751" marT="751" marB="0" anchor="ctr"/>
                </a:tc>
                <a:tc>
                  <a:txBody>
                    <a:bodyPr/>
                    <a:lstStyle/>
                    <a:p>
                      <a:pPr algn="ctr" fontAlgn="ctr"/>
                      <a:r>
                        <a:rPr lang="en-IN" sz="1100" b="1" i="0" u="none" strike="noStrike" dirty="0">
                          <a:solidFill>
                            <a:srgbClr val="000000"/>
                          </a:solidFill>
                          <a:effectLst/>
                          <a:latin typeface="Calibri" panose="020F0502020204030204" pitchFamily="34" charset="0"/>
                        </a:rPr>
                        <a:t>Expertise</a:t>
                      </a:r>
                    </a:p>
                  </a:txBody>
                  <a:tcPr marL="751" marR="751" marT="751" marB="0" anchor="ctr"/>
                </a:tc>
                <a:tc>
                  <a:txBody>
                    <a:bodyPr/>
                    <a:lstStyle/>
                    <a:p>
                      <a:pPr algn="ctr" fontAlgn="ctr"/>
                      <a:r>
                        <a:rPr lang="en-IN" sz="1100" b="1" i="0" u="none" strike="noStrike" dirty="0">
                          <a:solidFill>
                            <a:srgbClr val="000000"/>
                          </a:solidFill>
                          <a:effectLst/>
                          <a:latin typeface="Calibri" panose="020F0502020204030204" pitchFamily="34" charset="0"/>
                        </a:rPr>
                        <a:t>Affiliation</a:t>
                      </a:r>
                    </a:p>
                  </a:txBody>
                  <a:tcPr marL="751" marR="751" marT="751" marB="0" anchor="ctr"/>
                </a:tc>
                <a:tc>
                  <a:txBody>
                    <a:bodyPr/>
                    <a:lstStyle/>
                    <a:p>
                      <a:pPr algn="ctr" fontAlgn="ctr"/>
                      <a:r>
                        <a:rPr lang="en-IN" sz="1100" u="none" strike="noStrike" dirty="0">
                          <a:effectLst/>
                        </a:rPr>
                        <a:t>RC/Date</a:t>
                      </a:r>
                      <a:endParaRPr lang="en-IN" sz="1100" b="1" i="0" u="none" strike="noStrike" dirty="0">
                        <a:solidFill>
                          <a:srgbClr val="000000"/>
                        </a:solidFill>
                        <a:effectLst/>
                        <a:latin typeface="Calibri" panose="020F0502020204030204" pitchFamily="34" charset="0"/>
                      </a:endParaRPr>
                    </a:p>
                  </a:txBody>
                  <a:tcPr marL="751" marR="751" marT="751" marB="0" anchor="ctr"/>
                </a:tc>
                <a:tc>
                  <a:txBody>
                    <a:bodyPr/>
                    <a:lstStyle/>
                    <a:p>
                      <a:pPr algn="ctr" fontAlgn="ctr"/>
                      <a:r>
                        <a:rPr lang="en-IN" sz="1100" u="none" strike="noStrike">
                          <a:effectLst/>
                        </a:rPr>
                        <a:t>Session</a:t>
                      </a:r>
                      <a:endParaRPr lang="en-IN" sz="1100" b="1"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100266073"/>
                  </a:ext>
                </a:extLst>
              </a:tr>
              <a:tr h="92432">
                <a:tc rowSpan="2">
                  <a:txBody>
                    <a:bodyPr/>
                    <a:lstStyle/>
                    <a:p>
                      <a:pPr algn="ctr" fontAlgn="ctr"/>
                      <a:r>
                        <a:rPr lang="en-IN" sz="1100" u="none" strike="noStrike">
                          <a:effectLst/>
                        </a:rPr>
                        <a:t>21</a:t>
                      </a:r>
                      <a:endParaRPr lang="en-IN" sz="1100" b="0" i="0" u="none" strike="noStrike">
                        <a:solidFill>
                          <a:srgbClr val="000000"/>
                        </a:solidFill>
                        <a:effectLst/>
                        <a:latin typeface="Calibri" panose="020F0502020204030204" pitchFamily="34" charset="0"/>
                      </a:endParaRPr>
                    </a:p>
                  </a:txBody>
                  <a:tcPr marL="751" marR="751" marT="751" marB="0" anchor="ctr"/>
                </a:tc>
                <a:tc rowSpan="2">
                  <a:txBody>
                    <a:bodyPr/>
                    <a:lstStyle/>
                    <a:p>
                      <a:pPr algn="l" fontAlgn="ctr"/>
                      <a:r>
                        <a:rPr lang="en-IN" sz="1100" u="none" strike="noStrike">
                          <a:effectLst/>
                        </a:rPr>
                        <a:t>Dr. Hitesh Changela</a:t>
                      </a:r>
                      <a:endParaRPr lang="en-IN"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51" marR="751" marT="751" marB="0" anchor="ctr"/>
                </a:tc>
                <a:tc>
                  <a:txBody>
                    <a:bodyPr/>
                    <a:lstStyle/>
                    <a:p>
                      <a:pPr algn="l" fontAlgn="ctr"/>
                      <a:r>
                        <a:rPr lang="en-US" sz="1100" b="0" i="0" u="none" strike="noStrike" dirty="0">
                          <a:solidFill>
                            <a:srgbClr val="000000"/>
                          </a:solidFill>
                          <a:effectLst/>
                          <a:latin typeface="Calibri" panose="020F0502020204030204" pitchFamily="34" charset="0"/>
                        </a:rPr>
                        <a:t>Idubhai Parekh School of Architecture, Rajkot</a:t>
                      </a:r>
                    </a:p>
                  </a:txBody>
                  <a:tcPr marL="751" marR="751" marT="751" marB="0" anchor="ctr"/>
                </a:tc>
                <a:tc>
                  <a:txBody>
                    <a:bodyPr/>
                    <a:lstStyle/>
                    <a:p>
                      <a:pPr algn="l" fontAlgn="ctr"/>
                      <a:r>
                        <a:rPr lang="en-US" sz="1100" u="none" strike="noStrike" dirty="0">
                          <a:effectLst/>
                        </a:rPr>
                        <a:t>RC-246 From 02/10/2023 to 14/10/2023</a:t>
                      </a:r>
                      <a:endParaRPr lang="en-US" sz="1100" b="0" i="0" u="none" strike="noStrike" dirty="0">
                        <a:solidFill>
                          <a:srgbClr val="000000"/>
                        </a:solidFill>
                        <a:effectLst/>
                        <a:latin typeface="Calibri" panose="020F0502020204030204" pitchFamily="34" charset="0"/>
                      </a:endParaRPr>
                    </a:p>
                  </a:txBody>
                  <a:tcPr marL="751" marR="751" marT="751" marB="0" anchor="ctr"/>
                </a:tc>
                <a:tc>
                  <a:txBody>
                    <a:bodyPr/>
                    <a:lstStyle/>
                    <a:p>
                      <a:pPr algn="ctr" fontAlgn="ctr"/>
                      <a:r>
                        <a:rPr lang="en-IN" sz="1100" u="none" strike="noStrike" dirty="0">
                          <a:effectLst/>
                        </a:rPr>
                        <a:t>2</a:t>
                      </a:r>
                      <a:endParaRPr lang="en-IN" sz="1100" b="0" i="0" u="none" strike="noStrike" dirty="0">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4208027820"/>
                  </a:ext>
                </a:extLst>
              </a:tr>
              <a:tr h="92432">
                <a:tc vMerge="1">
                  <a:txBody>
                    <a:bodyPr/>
                    <a:lstStyle/>
                    <a:p>
                      <a:endParaRPr lang="en-IN"/>
                    </a:p>
                  </a:txBody>
                  <a:tcPr/>
                </a:tc>
                <a:tc vMerge="1">
                  <a:txBody>
                    <a:bodyPr/>
                    <a:lstStyle/>
                    <a:p>
                      <a:endParaRPr lang="en-IN"/>
                    </a:p>
                  </a:txBody>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51" marR="751" marT="751" marB="0" anchor="ctr"/>
                </a:tc>
                <a:tc>
                  <a:txBody>
                    <a:bodyPr/>
                    <a:lstStyle/>
                    <a:p>
                      <a:pPr algn="l" fontAlgn="ctr"/>
                      <a:r>
                        <a:rPr lang="en-US" sz="1100" u="none" strike="noStrike">
                          <a:effectLst/>
                        </a:rPr>
                        <a:t>RC-245 From 18/09/2023 to  30/09/2023</a:t>
                      </a: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1100" u="none" strike="noStrike" dirty="0">
                          <a:effectLst/>
                        </a:rPr>
                        <a:t>2</a:t>
                      </a:r>
                      <a:endParaRPr lang="en-IN" sz="1100" b="0" i="0" u="none" strike="noStrike" dirty="0">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2458732412"/>
                  </a:ext>
                </a:extLst>
              </a:tr>
              <a:tr h="92432">
                <a:tc>
                  <a:txBody>
                    <a:bodyPr/>
                    <a:lstStyle/>
                    <a:p>
                      <a:pPr algn="ctr" fontAlgn="ctr"/>
                      <a:r>
                        <a:rPr lang="en-IN" sz="1100" u="none" strike="noStrike">
                          <a:effectLst/>
                        </a:rPr>
                        <a:t>22</a:t>
                      </a:r>
                      <a:endParaRPr lang="en-IN"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r>
                        <a:rPr lang="en-IN" sz="1100" u="none" strike="noStrike" dirty="0">
                          <a:effectLst/>
                        </a:rPr>
                        <a:t>Mrs. Ushmaben Wani</a:t>
                      </a:r>
                      <a:endParaRPr lang="en-IN" sz="1100" b="0" i="0" u="none" strike="noStrike" dirty="0">
                        <a:solidFill>
                          <a:srgbClr val="000000"/>
                        </a:solidFill>
                        <a:effectLst/>
                        <a:latin typeface="Calibri" panose="020F0502020204030204" pitchFamily="34" charset="0"/>
                      </a:endParaRPr>
                    </a:p>
                  </a:txBody>
                  <a:tcPr marL="751" marR="751" marT="751" marB="0" anchor="ct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51" marR="751" marT="751" marB="0" anchor="ct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51" marR="751" marT="751" marB="0" anchor="ctr"/>
                </a:tc>
                <a:tc>
                  <a:txBody>
                    <a:bodyPr/>
                    <a:lstStyle/>
                    <a:p>
                      <a:pPr algn="l" fontAlgn="ctr"/>
                      <a:r>
                        <a:rPr lang="en-US" sz="1100" u="none" strike="noStrike">
                          <a:effectLst/>
                        </a:rPr>
                        <a:t>RC-246 From 02/10/2023 to 14/10/2023</a:t>
                      </a: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1100" u="none" strike="noStrike">
                          <a:effectLst/>
                        </a:rPr>
                        <a:t>2</a:t>
                      </a:r>
                      <a:endParaRPr lang="en-IN" sz="11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3331176896"/>
                  </a:ext>
                </a:extLst>
              </a:tr>
              <a:tr h="106037">
                <a:tc>
                  <a:txBody>
                    <a:bodyPr/>
                    <a:lstStyle/>
                    <a:p>
                      <a:pPr algn="ctr" fontAlgn="ctr"/>
                      <a:r>
                        <a:rPr lang="en-IN" sz="1100" u="none" strike="noStrike">
                          <a:effectLst/>
                        </a:rPr>
                        <a:t>23</a:t>
                      </a:r>
                      <a:endParaRPr lang="en-IN"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r>
                        <a:rPr lang="en-IN" sz="1100" u="none" strike="noStrike">
                          <a:effectLst/>
                        </a:rPr>
                        <a:t>Dr. Sushil Koregaunkar</a:t>
                      </a:r>
                      <a:endParaRPr lang="en-IN"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51" marR="751" marT="751" marB="0" anchor="ctr"/>
                </a:tc>
                <a:tc>
                  <a:txBody>
                    <a:bodyPr/>
                    <a:lstStyle/>
                    <a:p>
                      <a:pPr algn="l" fontAlgn="ctr"/>
                      <a:r>
                        <a:rPr lang="en-US" sz="1100" b="0" i="0" u="none" strike="noStrike" dirty="0">
                          <a:solidFill>
                            <a:srgbClr val="000000"/>
                          </a:solidFill>
                          <a:effectLst/>
                          <a:latin typeface="Calibri" panose="020F0502020204030204" pitchFamily="34" charset="0"/>
                        </a:rPr>
                        <a:t>Chemical Engineering Department, V.V.P. Engineering College, Rajkot</a:t>
                      </a:r>
                    </a:p>
                  </a:txBody>
                  <a:tcPr marL="751" marR="751" marT="751" marB="0" anchor="ctr"/>
                </a:tc>
                <a:tc>
                  <a:txBody>
                    <a:bodyPr/>
                    <a:lstStyle/>
                    <a:p>
                      <a:pPr algn="l" fontAlgn="ctr"/>
                      <a:r>
                        <a:rPr lang="en-US" sz="1100" u="none" strike="noStrike">
                          <a:effectLst/>
                        </a:rPr>
                        <a:t>RC-246 From 02/10/2023 to 14/10/2023</a:t>
                      </a: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1100" u="none" strike="noStrike" dirty="0">
                          <a:effectLst/>
                        </a:rPr>
                        <a:t>2</a:t>
                      </a:r>
                      <a:endParaRPr lang="en-IN" sz="1100" b="0" i="0" u="none" strike="noStrike" dirty="0">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3976040474"/>
                  </a:ext>
                </a:extLst>
              </a:tr>
              <a:tr h="106037">
                <a:tc rowSpan="3">
                  <a:txBody>
                    <a:bodyPr/>
                    <a:lstStyle/>
                    <a:p>
                      <a:pPr algn="ctr" fontAlgn="ctr"/>
                      <a:r>
                        <a:rPr lang="en-IN" sz="1100" u="none" strike="noStrike">
                          <a:effectLst/>
                        </a:rPr>
                        <a:t>24</a:t>
                      </a:r>
                      <a:endParaRPr lang="en-IN" sz="1100" b="0" i="0" u="none" strike="noStrike">
                        <a:solidFill>
                          <a:srgbClr val="000000"/>
                        </a:solidFill>
                        <a:effectLst/>
                        <a:latin typeface="Calibri" panose="020F0502020204030204" pitchFamily="34" charset="0"/>
                      </a:endParaRPr>
                    </a:p>
                  </a:txBody>
                  <a:tcPr marL="751" marR="751" marT="751" marB="0" anchor="ctr"/>
                </a:tc>
                <a:tc rowSpan="3">
                  <a:txBody>
                    <a:bodyPr/>
                    <a:lstStyle/>
                    <a:p>
                      <a:pPr algn="l" fontAlgn="ctr"/>
                      <a:r>
                        <a:rPr lang="en-IN" sz="1100" u="none" strike="noStrike" dirty="0">
                          <a:effectLst/>
                        </a:rPr>
                        <a:t>Dr. Neetu Tyagi</a:t>
                      </a:r>
                      <a:endParaRPr lang="en-IN" sz="1100" b="0" i="0" u="none" strike="noStrike" dirty="0">
                        <a:solidFill>
                          <a:srgbClr val="000000"/>
                        </a:solidFill>
                        <a:effectLst/>
                        <a:latin typeface="Calibri" panose="020F0502020204030204" pitchFamily="34" charset="0"/>
                      </a:endParaRPr>
                    </a:p>
                  </a:txBody>
                  <a:tcPr marL="751" marR="751" marT="751"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51" marR="751" marT="751" marB="0" anchor="ctr"/>
                </a:tc>
                <a:tc>
                  <a:txBody>
                    <a:bodyPr/>
                    <a:lstStyle/>
                    <a:p>
                      <a:pPr algn="l" fontAlgn="ctr"/>
                      <a:r>
                        <a:rPr lang="en-US" sz="1100" u="none" strike="noStrike">
                          <a:effectLst/>
                        </a:rPr>
                        <a:t>RC-246 From 02/10/2023 to 14/10/2023</a:t>
                      </a: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1100" u="none" strike="noStrike" dirty="0">
                          <a:effectLst/>
                        </a:rPr>
                        <a:t>2</a:t>
                      </a:r>
                      <a:endParaRPr lang="en-IN" sz="1100" b="0" i="0" u="none" strike="noStrike" dirty="0">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3281863406"/>
                  </a:ext>
                </a:extLst>
              </a:tr>
              <a:tr h="106037">
                <a:tc vMerge="1">
                  <a:txBody>
                    <a:bodyPr/>
                    <a:lstStyle/>
                    <a:p>
                      <a:endParaRPr lang="en-IN"/>
                    </a:p>
                  </a:txBody>
                  <a:tcPr/>
                </a:tc>
                <a:tc vMerge="1">
                  <a:txBody>
                    <a:bodyPr/>
                    <a:lstStyle/>
                    <a:p>
                      <a:endParaRPr lang="en-IN"/>
                    </a:p>
                  </a:txBody>
                  <a:tcPr/>
                </a:tc>
                <a:tc>
                  <a:txBody>
                    <a:bodyPr/>
                    <a:lstStyle/>
                    <a:p>
                      <a:pPr algn="l" fontAlgn="ctr"/>
                      <a:r>
                        <a:rPr lang="en-US" sz="1100" b="0" i="0" u="none" strike="noStrike" dirty="0">
                          <a:solidFill>
                            <a:srgbClr val="000000"/>
                          </a:solidFill>
                          <a:effectLst/>
                          <a:latin typeface="Calibri" panose="020F0502020204030204" pitchFamily="34" charset="0"/>
                        </a:rPr>
                        <a:t>Skill Development</a:t>
                      </a:r>
                    </a:p>
                  </a:txBody>
                  <a:tcPr marL="751" marR="751" marT="751" marB="0" anchor="ctr"/>
                </a:tc>
                <a:tc>
                  <a:txBody>
                    <a:bodyPr/>
                    <a:lstStyle/>
                    <a:p>
                      <a:pPr algn="l" fontAlgn="ctr"/>
                      <a:r>
                        <a:rPr lang="en-US" sz="1100" b="0" i="0" u="none" strike="noStrike" dirty="0">
                          <a:solidFill>
                            <a:srgbClr val="000000"/>
                          </a:solidFill>
                          <a:effectLst/>
                          <a:latin typeface="Calibri" panose="020F0502020204030204" pitchFamily="34" charset="0"/>
                        </a:rPr>
                        <a:t>Department of English, VSP Govt. (PG)  College, Kairana CCS University, Meerut</a:t>
                      </a:r>
                    </a:p>
                  </a:txBody>
                  <a:tcPr marL="751" marR="751" marT="751" marB="0" anchor="ctr"/>
                </a:tc>
                <a:tc>
                  <a:txBody>
                    <a:bodyPr/>
                    <a:lstStyle/>
                    <a:p>
                      <a:pPr algn="l" fontAlgn="ctr"/>
                      <a:r>
                        <a:rPr lang="en-US" sz="1100" u="none" strike="noStrike">
                          <a:effectLst/>
                        </a:rPr>
                        <a:t>RC-244 From 16/01/2023 to  28/01/2023</a:t>
                      </a: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1100" u="none" strike="noStrike">
                          <a:effectLst/>
                        </a:rPr>
                        <a:t>2</a:t>
                      </a:r>
                      <a:endParaRPr lang="en-IN" sz="11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2135194087"/>
                  </a:ext>
                </a:extLst>
              </a:tr>
              <a:tr h="184219">
                <a:tc vMerge="1">
                  <a:txBody>
                    <a:bodyPr/>
                    <a:lstStyle/>
                    <a:p>
                      <a:endParaRPr lang="en-IN"/>
                    </a:p>
                  </a:txBody>
                  <a:tcPr/>
                </a:tc>
                <a:tc vMerge="1">
                  <a:txBody>
                    <a:bodyPr/>
                    <a:lstStyle/>
                    <a:p>
                      <a:endParaRPr lang="en-IN"/>
                    </a:p>
                  </a:txBody>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51" marR="751" marT="751" marB="0" anchor="ctr"/>
                </a:tc>
                <a:tc>
                  <a:txBody>
                    <a:bodyPr/>
                    <a:lstStyle/>
                    <a:p>
                      <a:pPr algn="l" fontAlgn="ctr"/>
                      <a:r>
                        <a:rPr lang="en-US" sz="1100" u="none" strike="noStrike">
                          <a:effectLst/>
                        </a:rPr>
                        <a:t>RC-243 From 16/01/2023 to  28/01/2023</a:t>
                      </a: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1100" u="none" strike="noStrike">
                          <a:effectLst/>
                        </a:rPr>
                        <a:t>2</a:t>
                      </a:r>
                      <a:endParaRPr lang="en-IN" sz="11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3179894720"/>
                  </a:ext>
                </a:extLst>
              </a:tr>
              <a:tr h="106037">
                <a:tc>
                  <a:txBody>
                    <a:bodyPr/>
                    <a:lstStyle/>
                    <a:p>
                      <a:pPr algn="ctr" fontAlgn="ctr"/>
                      <a:r>
                        <a:rPr lang="en-IN" sz="1100" u="none" strike="noStrike">
                          <a:effectLst/>
                        </a:rPr>
                        <a:t>25</a:t>
                      </a:r>
                      <a:endParaRPr lang="en-IN"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r>
                        <a:rPr lang="en-IN" sz="1100" u="none" strike="noStrike">
                          <a:effectLst/>
                        </a:rPr>
                        <a:t>Dr. Santram Mundhe</a:t>
                      </a:r>
                      <a:endParaRPr lang="en-IN"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r>
                        <a:rPr lang="en-US" sz="1100" b="0" i="0" u="none" strike="noStrike" dirty="0">
                          <a:solidFill>
                            <a:srgbClr val="000000"/>
                          </a:solidFill>
                          <a:effectLst/>
                          <a:latin typeface="Calibri" panose="020F0502020204030204" pitchFamily="34" charset="0"/>
                        </a:rPr>
                        <a:t>Department of Public-Administration</a:t>
                      </a:r>
                    </a:p>
                    <a:p>
                      <a:pPr algn="l" fontAlgn="ctr"/>
                      <a:r>
                        <a:rPr lang="en-US" sz="1100" b="0" i="0" u="none" strike="noStrike" dirty="0">
                          <a:solidFill>
                            <a:srgbClr val="000000"/>
                          </a:solidFill>
                          <a:effectLst/>
                          <a:latin typeface="Calibri" panose="020F0502020204030204" pitchFamily="34" charset="0"/>
                        </a:rPr>
                        <a:t>Sanjeevanee College, </a:t>
                      </a:r>
                    </a:p>
                    <a:p>
                      <a:pPr algn="l" fontAlgn="ctr"/>
                      <a:r>
                        <a:rPr lang="en-US" sz="1100" b="0" i="0" u="none" strike="noStrike" dirty="0">
                          <a:solidFill>
                            <a:srgbClr val="000000"/>
                          </a:solidFill>
                          <a:effectLst/>
                          <a:latin typeface="Calibri" panose="020F0502020204030204" pitchFamily="34" charset="0"/>
                        </a:rPr>
                        <a:t>Chapoli, </a:t>
                      </a:r>
                    </a:p>
                    <a:p>
                      <a:pPr algn="l" fontAlgn="ctr"/>
                      <a:r>
                        <a:rPr lang="en-US" sz="1100" b="0" i="0" u="none" strike="noStrike" dirty="0">
                          <a:solidFill>
                            <a:srgbClr val="000000"/>
                          </a:solidFill>
                          <a:effectLst/>
                          <a:latin typeface="Calibri" panose="020F0502020204030204" pitchFamily="34" charset="0"/>
                        </a:rPr>
                        <a:t>Maharashtra</a:t>
                      </a:r>
                    </a:p>
                  </a:txBody>
                  <a:tcPr marL="751" marR="751" marT="751" marB="0" anchor="ctr"/>
                </a:tc>
                <a:tc>
                  <a:txBody>
                    <a:bodyPr/>
                    <a:lstStyle/>
                    <a:p>
                      <a:pPr algn="l" fontAlgn="ctr"/>
                      <a:r>
                        <a:rPr lang="en-US" sz="1100" u="none" strike="noStrike">
                          <a:effectLst/>
                        </a:rPr>
                        <a:t>RC-246 From 02/10/2023 to 14/10/2023</a:t>
                      </a: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1100" u="none" strike="noStrike">
                          <a:effectLst/>
                        </a:rPr>
                        <a:t>2</a:t>
                      </a:r>
                      <a:endParaRPr lang="en-IN" sz="11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1732256774"/>
                  </a:ext>
                </a:extLst>
              </a:tr>
              <a:tr h="106037">
                <a:tc>
                  <a:txBody>
                    <a:bodyPr/>
                    <a:lstStyle/>
                    <a:p>
                      <a:pPr algn="ctr" fontAlgn="ctr"/>
                      <a:r>
                        <a:rPr lang="en-IN" sz="1100" u="none" strike="noStrike">
                          <a:effectLst/>
                        </a:rPr>
                        <a:t>26</a:t>
                      </a:r>
                      <a:endParaRPr lang="en-IN"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r>
                        <a:rPr lang="en-IN" sz="1100" u="none" strike="noStrike">
                          <a:effectLst/>
                        </a:rPr>
                        <a:t>Dr. Sanjay Bhayani</a:t>
                      </a:r>
                      <a:endParaRPr lang="en-IN"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r>
                        <a:rPr lang="en-US" sz="1100" b="0" i="0" u="none" strike="noStrike" dirty="0">
                          <a:solidFill>
                            <a:srgbClr val="000000"/>
                          </a:solidFill>
                          <a:effectLst/>
                          <a:latin typeface="Calibri" panose="020F0502020204030204" pitchFamily="34" charset="0"/>
                        </a:rPr>
                        <a:t>Student Diversity and inclusive, Academic Leadership, Governance &amp; Management</a:t>
                      </a:r>
                    </a:p>
                  </a:txBody>
                  <a:tcPr marL="751" marR="751" marT="751" marB="0" anchor="ctr"/>
                </a:tc>
                <a:tc>
                  <a:txBody>
                    <a:bodyPr/>
                    <a:lstStyle/>
                    <a:p>
                      <a:pPr algn="l" fontAlgn="ctr"/>
                      <a:r>
                        <a:rPr lang="en-US" sz="1100" b="0" i="0" u="none" strike="noStrike" dirty="0">
                          <a:solidFill>
                            <a:srgbClr val="000000"/>
                          </a:solidFill>
                          <a:effectLst/>
                          <a:latin typeface="Calibri" panose="020F0502020204030204" pitchFamily="34" charset="0"/>
                        </a:rPr>
                        <a:t>Department of Business Administration, Saurashtra University, Rakjot </a:t>
                      </a:r>
                    </a:p>
                  </a:txBody>
                  <a:tcPr marL="751" marR="751" marT="751" marB="0" anchor="ctr"/>
                </a:tc>
                <a:tc>
                  <a:txBody>
                    <a:bodyPr/>
                    <a:lstStyle/>
                    <a:p>
                      <a:pPr algn="l" fontAlgn="ctr"/>
                      <a:r>
                        <a:rPr lang="en-US" sz="1100" u="none" strike="noStrike">
                          <a:effectLst/>
                        </a:rPr>
                        <a:t>RC-245 From 18/09/2023 to  30/09/2023</a:t>
                      </a: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1100" u="none" strike="noStrike">
                          <a:effectLst/>
                        </a:rPr>
                        <a:t>2</a:t>
                      </a:r>
                      <a:endParaRPr lang="en-IN" sz="11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3020925933"/>
                  </a:ext>
                </a:extLst>
              </a:tr>
              <a:tr h="92432">
                <a:tc>
                  <a:txBody>
                    <a:bodyPr/>
                    <a:lstStyle/>
                    <a:p>
                      <a:pPr algn="ctr" fontAlgn="ctr"/>
                      <a:r>
                        <a:rPr lang="en-IN" sz="1100" u="none" strike="noStrike">
                          <a:effectLst/>
                        </a:rPr>
                        <a:t>27</a:t>
                      </a:r>
                      <a:endParaRPr lang="en-IN"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r>
                        <a:rPr lang="en-IN" sz="1100" u="none" strike="noStrike">
                          <a:effectLst/>
                        </a:rPr>
                        <a:t>Dr. Atul Kothari</a:t>
                      </a:r>
                      <a:endParaRPr lang="en-IN"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51" marR="751" marT="751" marB="0" anchor="ctr"/>
                </a:tc>
                <a:tc>
                  <a:txBody>
                    <a:bodyPr/>
                    <a:lstStyle/>
                    <a:p>
                      <a:pPr algn="l" fontAlgn="ctr"/>
                      <a:r>
                        <a:rPr lang="hi-IN" sz="1100" b="0" i="0" u="none" strike="noStrike" dirty="0">
                          <a:solidFill>
                            <a:srgbClr val="000000"/>
                          </a:solidFill>
                          <a:effectLst/>
                          <a:latin typeface="Calibri" panose="020F0502020204030204" pitchFamily="34" charset="0"/>
                        </a:rPr>
                        <a:t>शिक्षा संस्कृति उत्थान न्यास,</a:t>
                      </a:r>
                    </a:p>
                    <a:p>
                      <a:pPr algn="l" fontAlgn="ctr"/>
                      <a:r>
                        <a:rPr lang="hi-IN" sz="1100" b="0" i="0" u="none" strike="noStrike" dirty="0">
                          <a:solidFill>
                            <a:srgbClr val="000000"/>
                          </a:solidFill>
                          <a:effectLst/>
                          <a:latin typeface="Calibri" panose="020F0502020204030204" pitchFamily="34" charset="0"/>
                        </a:rPr>
                        <a:t>सरस्वती बाल मंदिर जी ब्लॉक नारायणा विहार,</a:t>
                      </a:r>
                    </a:p>
                    <a:p>
                      <a:pPr algn="l" fontAlgn="ctr"/>
                      <a:r>
                        <a:rPr lang="hi-IN" sz="1100" b="0" i="0" u="none" strike="noStrike" dirty="0">
                          <a:solidFill>
                            <a:srgbClr val="000000"/>
                          </a:solidFill>
                          <a:effectLst/>
                          <a:latin typeface="Calibri" panose="020F0502020204030204" pitchFamily="34" charset="0"/>
                        </a:rPr>
                        <a:t>नई दिल्ली</a:t>
                      </a:r>
                      <a:endParaRPr lang="en-US" sz="1100" b="0" i="0" u="none" strike="noStrike" dirty="0">
                        <a:solidFill>
                          <a:srgbClr val="000000"/>
                        </a:solidFill>
                        <a:effectLst/>
                        <a:latin typeface="Calibri" panose="020F0502020204030204" pitchFamily="34" charset="0"/>
                      </a:endParaRPr>
                    </a:p>
                  </a:txBody>
                  <a:tcPr marL="751" marR="751" marT="751" marB="0" anchor="ctr"/>
                </a:tc>
                <a:tc>
                  <a:txBody>
                    <a:bodyPr/>
                    <a:lstStyle/>
                    <a:p>
                      <a:pPr algn="l" fontAlgn="ctr"/>
                      <a:r>
                        <a:rPr lang="en-US" sz="1100" u="none" strike="noStrike">
                          <a:effectLst/>
                        </a:rPr>
                        <a:t>RC-245 From 18/09/2023 to  30/09/2023</a:t>
                      </a: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1100" u="none" strike="noStrike">
                          <a:effectLst/>
                        </a:rPr>
                        <a:t>1</a:t>
                      </a:r>
                      <a:endParaRPr lang="en-IN" sz="11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4017094608"/>
                  </a:ext>
                </a:extLst>
              </a:tr>
              <a:tr h="243011">
                <a:tc>
                  <a:txBody>
                    <a:bodyPr/>
                    <a:lstStyle/>
                    <a:p>
                      <a:pPr algn="ctr" fontAlgn="ctr"/>
                      <a:r>
                        <a:rPr lang="en-IN" sz="1100" u="none" strike="noStrike">
                          <a:effectLst/>
                        </a:rPr>
                        <a:t>28</a:t>
                      </a:r>
                      <a:endParaRPr lang="en-IN"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r>
                        <a:rPr lang="en-IN" sz="1100" u="none" strike="noStrike">
                          <a:effectLst/>
                        </a:rPr>
                        <a:t>Dr. Ranjan Khunt</a:t>
                      </a:r>
                      <a:endParaRPr lang="en-IN"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DepartmentChemistry, Saurashtra University, Rakjot </a:t>
                      </a:r>
                    </a:p>
                    <a:p>
                      <a:pPr algn="l" fontAlgn="ctr"/>
                      <a:endParaRPr lang="en-US" sz="1100" b="0" i="0" u="none" strike="noStrike" dirty="0">
                        <a:solidFill>
                          <a:srgbClr val="000000"/>
                        </a:solidFill>
                        <a:effectLst/>
                        <a:latin typeface="Calibri" panose="020F0502020204030204" pitchFamily="34" charset="0"/>
                      </a:endParaRPr>
                    </a:p>
                  </a:txBody>
                  <a:tcPr marL="751" marR="751" marT="751" marB="0" anchor="ctr"/>
                </a:tc>
                <a:tc>
                  <a:txBody>
                    <a:bodyPr/>
                    <a:lstStyle/>
                    <a:p>
                      <a:pPr algn="l" fontAlgn="ctr"/>
                      <a:r>
                        <a:rPr lang="en-US" sz="1100" u="none" strike="noStrike">
                          <a:effectLst/>
                        </a:rPr>
                        <a:t>RC-245 From 18/09/2023 to  30/09/2023</a:t>
                      </a: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1100" u="none" strike="noStrike">
                          <a:effectLst/>
                        </a:rPr>
                        <a:t>2</a:t>
                      </a:r>
                      <a:endParaRPr lang="en-IN" sz="11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4043204269"/>
                  </a:ext>
                </a:extLst>
              </a:tr>
              <a:tr h="92432">
                <a:tc>
                  <a:txBody>
                    <a:bodyPr/>
                    <a:lstStyle/>
                    <a:p>
                      <a:pPr algn="ctr" fontAlgn="ctr"/>
                      <a:r>
                        <a:rPr lang="en-IN" sz="1100" u="none" strike="noStrike">
                          <a:effectLst/>
                        </a:rPr>
                        <a:t>29</a:t>
                      </a:r>
                      <a:endParaRPr lang="en-IN"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r>
                        <a:rPr lang="en-IN" sz="1100" u="none" strike="noStrike">
                          <a:effectLst/>
                        </a:rPr>
                        <a:t>Dr. K.H. Aatkotiya</a:t>
                      </a:r>
                      <a:endParaRPr lang="en-IN"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r>
                        <a:rPr lang="en-US" sz="1100" b="0" i="0" u="none" strike="noStrike" dirty="0">
                          <a:solidFill>
                            <a:srgbClr val="000000"/>
                          </a:solidFill>
                          <a:effectLst/>
                          <a:latin typeface="Calibri" panose="020F0502020204030204" pitchFamily="34" charset="0"/>
                        </a:rPr>
                        <a:t>Dept. of Statistic, Saurashtra University, Rajkot</a:t>
                      </a:r>
                    </a:p>
                  </a:txBody>
                  <a:tcPr marL="751" marR="751" marT="751" marB="0" anchor="ctr"/>
                </a:tc>
                <a:tc>
                  <a:txBody>
                    <a:bodyPr/>
                    <a:lstStyle/>
                    <a:p>
                      <a:pPr algn="l" fontAlgn="ctr"/>
                      <a:r>
                        <a:rPr lang="en-US" sz="1100" u="none" strike="noStrike">
                          <a:effectLst/>
                        </a:rPr>
                        <a:t>RC-245 From 18/09/2023 to  30/09/2023</a:t>
                      </a: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1100" u="none" strike="noStrike">
                          <a:effectLst/>
                        </a:rPr>
                        <a:t>2</a:t>
                      </a:r>
                      <a:endParaRPr lang="en-IN" sz="11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3238918215"/>
                  </a:ext>
                </a:extLst>
              </a:tr>
              <a:tr h="106037">
                <a:tc>
                  <a:txBody>
                    <a:bodyPr/>
                    <a:lstStyle/>
                    <a:p>
                      <a:pPr algn="ctr" fontAlgn="ctr"/>
                      <a:r>
                        <a:rPr lang="en-IN" sz="1100" u="none" strike="noStrike">
                          <a:effectLst/>
                        </a:rPr>
                        <a:t>30</a:t>
                      </a:r>
                      <a:endParaRPr lang="en-IN"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r>
                        <a:rPr lang="en-IN" sz="1100" u="none" strike="noStrike">
                          <a:effectLst/>
                        </a:rPr>
                        <a:t>Dr. Jitendra Panchal</a:t>
                      </a:r>
                      <a:endParaRPr lang="en-IN"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r>
                        <a:rPr lang="en-US" sz="1100" b="0" i="0" u="none" strike="noStrike" dirty="0">
                          <a:solidFill>
                            <a:srgbClr val="000000"/>
                          </a:solidFill>
                          <a:effectLst/>
                          <a:latin typeface="Calibri" panose="020F0502020204030204" pitchFamily="34" charset="0"/>
                        </a:rPr>
                        <a:t>Parul University, Vadodara</a:t>
                      </a:r>
                    </a:p>
                  </a:txBody>
                  <a:tcPr marL="751" marR="751" marT="751" marB="0" anchor="ctr"/>
                </a:tc>
                <a:tc>
                  <a:txBody>
                    <a:bodyPr/>
                    <a:lstStyle/>
                    <a:p>
                      <a:pPr algn="l" fontAlgn="ctr"/>
                      <a:r>
                        <a:rPr lang="en-US" sz="1100" u="none" strike="noStrike">
                          <a:effectLst/>
                        </a:rPr>
                        <a:t>RC-245 From 18/09/2023 to  30/09/2023</a:t>
                      </a: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1100" u="none" strike="noStrike">
                          <a:effectLst/>
                        </a:rPr>
                        <a:t>1</a:t>
                      </a:r>
                      <a:endParaRPr lang="en-IN" sz="11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2196342872"/>
                  </a:ext>
                </a:extLst>
              </a:tr>
              <a:tr h="106037">
                <a:tc>
                  <a:txBody>
                    <a:bodyPr/>
                    <a:lstStyle/>
                    <a:p>
                      <a:pPr algn="ctr" fontAlgn="ctr"/>
                      <a:r>
                        <a:rPr lang="en-IN" sz="1100" u="none" strike="noStrike">
                          <a:effectLst/>
                        </a:rPr>
                        <a:t>31</a:t>
                      </a:r>
                      <a:endParaRPr lang="en-IN"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r>
                        <a:rPr lang="en-IN" sz="1100" u="none" strike="noStrike" dirty="0">
                          <a:effectLst/>
                        </a:rPr>
                        <a:t>Prof. Falguni Acharya</a:t>
                      </a:r>
                      <a:endParaRPr lang="en-IN" sz="1100" b="0" i="0" u="none" strike="noStrike" dirty="0">
                        <a:solidFill>
                          <a:srgbClr val="000000"/>
                        </a:solidFill>
                        <a:effectLst/>
                        <a:latin typeface="Calibri" panose="020F0502020204030204" pitchFamily="34" charset="0"/>
                      </a:endParaRPr>
                    </a:p>
                  </a:txBody>
                  <a:tcPr marL="751" marR="751" marT="751"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r>
                        <a:rPr lang="en-US" sz="1100" b="0" i="0" u="none" strike="noStrike" dirty="0">
                          <a:solidFill>
                            <a:srgbClr val="000000"/>
                          </a:solidFill>
                          <a:effectLst/>
                          <a:latin typeface="Calibri" panose="020F0502020204030204" pitchFamily="34" charset="0"/>
                        </a:rPr>
                        <a:t>Parul University, Vadodara</a:t>
                      </a:r>
                    </a:p>
                  </a:txBody>
                  <a:tcPr marL="751" marR="751" marT="751" marB="0" anchor="ctr"/>
                </a:tc>
                <a:tc>
                  <a:txBody>
                    <a:bodyPr/>
                    <a:lstStyle/>
                    <a:p>
                      <a:pPr algn="l" fontAlgn="ctr"/>
                      <a:r>
                        <a:rPr lang="en-US" sz="1100" u="none" strike="noStrike">
                          <a:effectLst/>
                        </a:rPr>
                        <a:t>RC-245 From 18/09/2023 to  30/09/2023</a:t>
                      </a: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1100" u="none" strike="noStrike">
                          <a:effectLst/>
                        </a:rPr>
                        <a:t>1</a:t>
                      </a:r>
                      <a:endParaRPr lang="en-IN" sz="11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2393965290"/>
                  </a:ext>
                </a:extLst>
              </a:tr>
              <a:tr h="92432">
                <a:tc>
                  <a:txBody>
                    <a:bodyPr/>
                    <a:lstStyle/>
                    <a:p>
                      <a:pPr algn="ctr" fontAlgn="ctr"/>
                      <a:r>
                        <a:rPr lang="en-IN" sz="1100" u="none" strike="noStrike">
                          <a:effectLst/>
                        </a:rPr>
                        <a:t>32</a:t>
                      </a:r>
                      <a:endParaRPr lang="en-IN"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r>
                        <a:rPr lang="en-IN" sz="1100" u="none" strike="noStrike">
                          <a:effectLst/>
                        </a:rPr>
                        <a:t>Dr. Vishal Joshi</a:t>
                      </a:r>
                      <a:endParaRPr lang="en-IN"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r>
                        <a:rPr lang="en-US" sz="1100" u="none" strike="noStrike">
                          <a:effectLst/>
                        </a:rPr>
                        <a:t>RC-245 From 18/09/2023 to  30/09/2023</a:t>
                      </a: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1100" u="none" strike="noStrike">
                          <a:effectLst/>
                        </a:rPr>
                        <a:t>2</a:t>
                      </a:r>
                      <a:endParaRPr lang="en-IN" sz="11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1837265925"/>
                  </a:ext>
                </a:extLst>
              </a:tr>
              <a:tr h="92432">
                <a:tc>
                  <a:txBody>
                    <a:bodyPr/>
                    <a:lstStyle/>
                    <a:p>
                      <a:pPr algn="ctr" fontAlgn="ctr"/>
                      <a:r>
                        <a:rPr lang="en-IN" sz="1100" u="none" strike="noStrike">
                          <a:effectLst/>
                        </a:rPr>
                        <a:t>33</a:t>
                      </a:r>
                      <a:endParaRPr lang="en-IN"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r>
                        <a:rPr lang="en-IN" sz="1100" u="none" strike="noStrike">
                          <a:effectLst/>
                        </a:rPr>
                        <a:t>Prof. Lalit Chande</a:t>
                      </a:r>
                      <a:endParaRPr lang="en-IN"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t"/>
                      <a:r>
                        <a:rPr lang="en-IN" sz="1000" b="0" i="0" u="none" strike="noStrike" dirty="0">
                          <a:solidFill>
                            <a:srgbClr val="000000"/>
                          </a:solidFill>
                          <a:effectLst/>
                          <a:latin typeface="Arial" panose="020B0604020202020204" pitchFamily="34" charset="0"/>
                        </a:rPr>
                        <a:t>T.N.R.C.M, Rajkot.</a:t>
                      </a:r>
                    </a:p>
                  </a:txBody>
                  <a:tcPr marL="7620" marR="7620" marT="7620" marB="0"/>
                </a:tc>
                <a:tc>
                  <a:txBody>
                    <a:bodyPr/>
                    <a:lstStyle/>
                    <a:p>
                      <a:pPr algn="l" fontAlgn="ctr"/>
                      <a:r>
                        <a:rPr lang="en-US" sz="1100" u="none" strike="noStrike">
                          <a:effectLst/>
                        </a:rPr>
                        <a:t>RC-245 From 18/09/2023 to  30/09/2023</a:t>
                      </a: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1100" u="none" strike="noStrike">
                          <a:effectLst/>
                        </a:rPr>
                        <a:t>2</a:t>
                      </a:r>
                      <a:endParaRPr lang="en-IN" sz="11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1774597976"/>
                  </a:ext>
                </a:extLst>
              </a:tr>
              <a:tr h="106037">
                <a:tc>
                  <a:txBody>
                    <a:bodyPr/>
                    <a:lstStyle/>
                    <a:p>
                      <a:pPr algn="ctr" fontAlgn="ctr"/>
                      <a:r>
                        <a:rPr lang="en-IN" sz="1100" u="none" strike="noStrike">
                          <a:effectLst/>
                        </a:rPr>
                        <a:t>34</a:t>
                      </a:r>
                      <a:endParaRPr lang="en-IN"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r>
                        <a:rPr lang="en-IN" sz="1100" u="none" strike="noStrike">
                          <a:effectLst/>
                        </a:rPr>
                        <a:t>Prof. H.H. Joshi</a:t>
                      </a:r>
                      <a:endParaRPr lang="en-IN"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r>
                        <a:rPr lang="en-US" sz="1100" b="0" i="0" u="none" strike="noStrike" dirty="0">
                          <a:solidFill>
                            <a:srgbClr val="000000"/>
                          </a:solidFill>
                          <a:effectLst/>
                          <a:latin typeface="Calibri" panose="020F0502020204030204" pitchFamily="34" charset="0"/>
                        </a:rPr>
                        <a:t>DepartmentChemistry, Saurashtra University, Rakjot</a:t>
                      </a:r>
                    </a:p>
                  </a:txBody>
                  <a:tcPr marL="751" marR="751" marT="751" marB="0" anchor="ctr"/>
                </a:tc>
                <a:tc>
                  <a:txBody>
                    <a:bodyPr/>
                    <a:lstStyle/>
                    <a:p>
                      <a:pPr algn="l" fontAlgn="ctr"/>
                      <a:r>
                        <a:rPr lang="en-US" sz="1100" u="none" strike="noStrike">
                          <a:effectLst/>
                        </a:rPr>
                        <a:t>RC-245 From 18/09/2023 to  30/09/2023</a:t>
                      </a: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1100" u="none" strike="noStrike">
                          <a:effectLst/>
                        </a:rPr>
                        <a:t>2</a:t>
                      </a:r>
                      <a:endParaRPr lang="en-IN" sz="11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3374896513"/>
                  </a:ext>
                </a:extLst>
              </a:tr>
              <a:tr h="106037">
                <a:tc>
                  <a:txBody>
                    <a:bodyPr/>
                    <a:lstStyle/>
                    <a:p>
                      <a:pPr algn="ctr" fontAlgn="ctr"/>
                      <a:r>
                        <a:rPr lang="en-IN" sz="1100" u="none" strike="noStrike">
                          <a:effectLst/>
                        </a:rPr>
                        <a:t>35</a:t>
                      </a:r>
                      <a:endParaRPr lang="en-IN"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r>
                        <a:rPr lang="en-IN" sz="1100" u="none" strike="noStrike">
                          <a:effectLst/>
                        </a:rPr>
                        <a:t>Dr. Tushar Panchal</a:t>
                      </a:r>
                      <a:endParaRPr lang="en-IN"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r>
                        <a:rPr lang="en-US" sz="1100" b="0" i="0" u="none" strike="noStrike" dirty="0">
                          <a:solidFill>
                            <a:srgbClr val="000000"/>
                          </a:solidFill>
                          <a:effectLst/>
                          <a:latin typeface="Calibri" panose="020F0502020204030204" pitchFamily="34" charset="0"/>
                        </a:rPr>
                        <a:t>Guajarat Technological University, Ahmedabad</a:t>
                      </a:r>
                    </a:p>
                  </a:txBody>
                  <a:tcPr marL="751" marR="751" marT="751" marB="0" anchor="ctr"/>
                </a:tc>
                <a:tc>
                  <a:txBody>
                    <a:bodyPr/>
                    <a:lstStyle/>
                    <a:p>
                      <a:pPr algn="l" fontAlgn="ctr"/>
                      <a:r>
                        <a:rPr lang="en-US" sz="1100" u="none" strike="noStrike">
                          <a:effectLst/>
                        </a:rPr>
                        <a:t>RC-245 From 18/09/2023 to  30/09/2023</a:t>
                      </a: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1100" u="none" strike="noStrike">
                          <a:effectLst/>
                        </a:rPr>
                        <a:t>2</a:t>
                      </a:r>
                      <a:endParaRPr lang="en-IN" sz="11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1771867255"/>
                  </a:ext>
                </a:extLst>
              </a:tr>
              <a:tr h="108726">
                <a:tc>
                  <a:txBody>
                    <a:bodyPr/>
                    <a:lstStyle/>
                    <a:p>
                      <a:pPr algn="ctr" fontAlgn="ctr"/>
                      <a:r>
                        <a:rPr lang="en-IN" sz="1100" u="none" strike="noStrike">
                          <a:effectLst/>
                        </a:rPr>
                        <a:t>36</a:t>
                      </a:r>
                      <a:endParaRPr lang="en-IN"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r>
                        <a:rPr lang="en-IN" sz="1100" u="none" strike="noStrike" dirty="0" err="1">
                          <a:effectLst/>
                        </a:rPr>
                        <a:t>Dr.</a:t>
                      </a:r>
                      <a:r>
                        <a:rPr lang="en-IN" sz="1100" u="none" strike="noStrike" dirty="0">
                          <a:effectLst/>
                        </a:rPr>
                        <a:t> Vaibhav Gandhi</a:t>
                      </a:r>
                      <a:endParaRPr lang="en-IN" sz="1100" b="0" i="0" u="none" strike="noStrike" dirty="0">
                        <a:solidFill>
                          <a:srgbClr val="000000"/>
                        </a:solidFill>
                        <a:effectLst/>
                        <a:latin typeface="Calibri" panose="020F0502020204030204" pitchFamily="34" charset="0"/>
                      </a:endParaRPr>
                    </a:p>
                  </a:txBody>
                  <a:tcPr marL="751" marR="751" marT="751"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r>
                        <a:rPr lang="en-US" sz="1100" b="0" i="0" u="none" strike="noStrike" dirty="0">
                          <a:solidFill>
                            <a:srgbClr val="000000"/>
                          </a:solidFill>
                          <a:effectLst/>
                          <a:latin typeface="Calibri" panose="020F0502020204030204" pitchFamily="34" charset="0"/>
                        </a:rPr>
                        <a:t>Parul University, Vadodara</a:t>
                      </a:r>
                    </a:p>
                  </a:txBody>
                  <a:tcPr marL="751" marR="751" marT="751" marB="0" anchor="ctr"/>
                </a:tc>
                <a:tc>
                  <a:txBody>
                    <a:bodyPr/>
                    <a:lstStyle/>
                    <a:p>
                      <a:pPr algn="l" fontAlgn="ctr"/>
                      <a:r>
                        <a:rPr lang="en-US" sz="1100" u="none" strike="noStrike">
                          <a:effectLst/>
                        </a:rPr>
                        <a:t>RC-245 From 18/09/2023 to  30/09/2023</a:t>
                      </a: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1100" u="none" strike="noStrike">
                          <a:effectLst/>
                        </a:rPr>
                        <a:t>2</a:t>
                      </a:r>
                      <a:endParaRPr lang="en-IN" sz="11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1703979830"/>
                  </a:ext>
                </a:extLst>
              </a:tr>
              <a:tr h="92432">
                <a:tc>
                  <a:txBody>
                    <a:bodyPr/>
                    <a:lstStyle/>
                    <a:p>
                      <a:pPr algn="ctr" fontAlgn="ctr"/>
                      <a:r>
                        <a:rPr lang="en-IN" sz="1100" u="none" strike="noStrike">
                          <a:effectLst/>
                        </a:rPr>
                        <a:t>37</a:t>
                      </a:r>
                      <a:endParaRPr lang="en-IN"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r>
                        <a:rPr lang="en-IN" sz="1100" u="none" strike="noStrike">
                          <a:effectLst/>
                        </a:rPr>
                        <a:t>Ms. Foram Patel</a:t>
                      </a:r>
                      <a:endParaRPr lang="en-IN"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r>
                        <a:rPr lang="en-US" sz="1100" b="0" i="0" u="none" strike="noStrike" dirty="0">
                          <a:solidFill>
                            <a:srgbClr val="000000"/>
                          </a:solidFill>
                          <a:effectLst/>
                          <a:latin typeface="Calibri" panose="020F0502020204030204" pitchFamily="34" charset="0"/>
                        </a:rPr>
                        <a:t>Sardar Patel Education Campus (SPEC), Vidyanagar</a:t>
                      </a:r>
                    </a:p>
                  </a:txBody>
                  <a:tcPr marL="751" marR="751" marT="751" marB="0" anchor="ctr"/>
                </a:tc>
                <a:tc>
                  <a:txBody>
                    <a:bodyPr/>
                    <a:lstStyle/>
                    <a:p>
                      <a:pPr algn="l" fontAlgn="ctr"/>
                      <a:r>
                        <a:rPr lang="en-US" sz="1100" u="none" strike="noStrike">
                          <a:effectLst/>
                        </a:rPr>
                        <a:t>RC-244 From 16/01/2023 to  28/01/2023</a:t>
                      </a: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1100" u="none" strike="noStrike">
                          <a:effectLst/>
                        </a:rPr>
                        <a:t>2</a:t>
                      </a:r>
                      <a:endParaRPr lang="en-IN" sz="11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180863923"/>
                  </a:ext>
                </a:extLst>
              </a:tr>
              <a:tr h="106037">
                <a:tc rowSpan="2">
                  <a:txBody>
                    <a:bodyPr/>
                    <a:lstStyle/>
                    <a:p>
                      <a:pPr algn="ctr" fontAlgn="ctr"/>
                      <a:r>
                        <a:rPr lang="en-IN" sz="1100" u="none" strike="noStrike">
                          <a:effectLst/>
                        </a:rPr>
                        <a:t>38</a:t>
                      </a:r>
                      <a:endParaRPr lang="en-IN" sz="1100" b="0" i="0" u="none" strike="noStrike">
                        <a:solidFill>
                          <a:srgbClr val="000000"/>
                        </a:solidFill>
                        <a:effectLst/>
                        <a:latin typeface="Calibri" panose="020F0502020204030204" pitchFamily="34" charset="0"/>
                      </a:endParaRPr>
                    </a:p>
                  </a:txBody>
                  <a:tcPr marL="751" marR="751" marT="751" marB="0" anchor="ctr"/>
                </a:tc>
                <a:tc rowSpan="2">
                  <a:txBody>
                    <a:bodyPr/>
                    <a:lstStyle/>
                    <a:p>
                      <a:pPr algn="l" fontAlgn="ctr"/>
                      <a:r>
                        <a:rPr lang="en-IN" sz="1100" u="none" strike="noStrike">
                          <a:effectLst/>
                        </a:rPr>
                        <a:t>Prof. Kalpana Satija</a:t>
                      </a:r>
                      <a:endParaRPr lang="en-IN"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51" marR="751" marT="751" marB="0" anchor="ctr"/>
                </a:tc>
                <a:tc>
                  <a:txBody>
                    <a:bodyPr/>
                    <a:lstStyle/>
                    <a:p>
                      <a:pPr algn="l" fontAlgn="ctr"/>
                      <a:r>
                        <a:rPr lang="en-US" sz="1100" b="0" i="0" u="none" strike="noStrike" dirty="0">
                          <a:solidFill>
                            <a:srgbClr val="000000"/>
                          </a:solidFill>
                          <a:effectLst/>
                          <a:latin typeface="Calibri" panose="020F0502020204030204" pitchFamily="34" charset="0"/>
                        </a:rPr>
                        <a:t>Sardar Patel Institute of Economics &amp; Social Research</a:t>
                      </a:r>
                    </a:p>
                  </a:txBody>
                  <a:tcPr marL="751" marR="751" marT="751" marB="0" anchor="ctr"/>
                </a:tc>
                <a:tc>
                  <a:txBody>
                    <a:bodyPr/>
                    <a:lstStyle/>
                    <a:p>
                      <a:pPr algn="l" fontAlgn="ctr"/>
                      <a:r>
                        <a:rPr lang="en-US" sz="1100" u="none" strike="noStrike" dirty="0">
                          <a:effectLst/>
                        </a:rPr>
                        <a:t>RC-244 From 16/01/2023 to  28/01/2023</a:t>
                      </a:r>
                      <a:endParaRPr lang="en-US" sz="1100" b="0" i="0" u="none" strike="noStrike" dirty="0">
                        <a:solidFill>
                          <a:srgbClr val="000000"/>
                        </a:solidFill>
                        <a:effectLst/>
                        <a:latin typeface="Calibri" panose="020F0502020204030204" pitchFamily="34" charset="0"/>
                      </a:endParaRPr>
                    </a:p>
                  </a:txBody>
                  <a:tcPr marL="751" marR="751" marT="751" marB="0" anchor="ctr"/>
                </a:tc>
                <a:tc>
                  <a:txBody>
                    <a:bodyPr/>
                    <a:lstStyle/>
                    <a:p>
                      <a:pPr algn="ctr" fontAlgn="ctr"/>
                      <a:r>
                        <a:rPr lang="en-IN" sz="1100" u="none" strike="noStrike">
                          <a:effectLst/>
                        </a:rPr>
                        <a:t>2</a:t>
                      </a:r>
                      <a:endParaRPr lang="en-IN" sz="11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1352144570"/>
                  </a:ext>
                </a:extLst>
              </a:tr>
              <a:tr h="184219">
                <a:tc vMerge="1">
                  <a:txBody>
                    <a:bodyPr/>
                    <a:lstStyle/>
                    <a:p>
                      <a:endParaRPr lang="en-IN"/>
                    </a:p>
                  </a:txBody>
                  <a:tcPr/>
                </a:tc>
                <a:tc vMerge="1">
                  <a:txBody>
                    <a:bodyPr/>
                    <a:lstStyle/>
                    <a:p>
                      <a:endParaRPr lang="en-IN"/>
                    </a:p>
                  </a:txBody>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r>
                        <a:rPr lang="en-US" sz="1100" u="none" strike="noStrike">
                          <a:effectLst/>
                        </a:rPr>
                        <a:t>RC-243 From 16/01/2023 to  28/01/2023</a:t>
                      </a: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1100" u="none" strike="noStrike">
                          <a:effectLst/>
                        </a:rPr>
                        <a:t>2</a:t>
                      </a:r>
                      <a:endParaRPr lang="en-IN" sz="11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942427716"/>
                  </a:ext>
                </a:extLst>
              </a:tr>
              <a:tr h="92432">
                <a:tc>
                  <a:txBody>
                    <a:bodyPr/>
                    <a:lstStyle/>
                    <a:p>
                      <a:pPr algn="ctr" fontAlgn="ctr"/>
                      <a:r>
                        <a:rPr lang="en-IN" sz="1100" u="none" strike="noStrike">
                          <a:effectLst/>
                        </a:rPr>
                        <a:t>39</a:t>
                      </a:r>
                      <a:endParaRPr lang="en-IN"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r>
                        <a:rPr lang="en-IN" sz="1100" u="none" strike="noStrike">
                          <a:effectLst/>
                        </a:rPr>
                        <a:t>Dr. Anshu Joshi </a:t>
                      </a:r>
                      <a:endParaRPr lang="en-IN"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r>
                        <a:rPr lang="en-US" sz="1100" u="none" strike="noStrike">
                          <a:effectLst/>
                        </a:rPr>
                        <a:t>RC-244 From 16/01/2023 to  28/01/2023</a:t>
                      </a: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1100" u="none" strike="noStrike">
                          <a:effectLst/>
                        </a:rPr>
                        <a:t>2</a:t>
                      </a:r>
                      <a:endParaRPr lang="en-IN" sz="11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1416730855"/>
                  </a:ext>
                </a:extLst>
              </a:tr>
              <a:tr h="106037">
                <a:tc rowSpan="3">
                  <a:txBody>
                    <a:bodyPr/>
                    <a:lstStyle/>
                    <a:p>
                      <a:pPr algn="ctr" fontAlgn="ctr"/>
                      <a:r>
                        <a:rPr lang="en-IN" sz="1100" u="none" strike="noStrike">
                          <a:effectLst/>
                        </a:rPr>
                        <a:t>40</a:t>
                      </a:r>
                      <a:endParaRPr lang="en-IN" sz="1100" b="0" i="0" u="none" strike="noStrike">
                        <a:solidFill>
                          <a:srgbClr val="000000"/>
                        </a:solidFill>
                        <a:effectLst/>
                        <a:latin typeface="Calibri" panose="020F0502020204030204" pitchFamily="34" charset="0"/>
                      </a:endParaRPr>
                    </a:p>
                  </a:txBody>
                  <a:tcPr marL="751" marR="751" marT="751" marB="0" anchor="ctr"/>
                </a:tc>
                <a:tc rowSpan="3">
                  <a:txBody>
                    <a:bodyPr/>
                    <a:lstStyle/>
                    <a:p>
                      <a:pPr algn="l" fontAlgn="ctr"/>
                      <a:r>
                        <a:rPr lang="en-IN" sz="1100" u="none" strike="noStrike">
                          <a:effectLst/>
                        </a:rPr>
                        <a:t>Ms. Anita Korde</a:t>
                      </a:r>
                      <a:endParaRPr lang="en-IN"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r>
                        <a:rPr lang="en-US" sz="1100" u="none" strike="noStrike">
                          <a:effectLst/>
                        </a:rPr>
                        <a:t>RC-244 From 16/01/2023 to  28/01/2023</a:t>
                      </a: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1100" u="none" strike="noStrike">
                          <a:effectLst/>
                        </a:rPr>
                        <a:t>2</a:t>
                      </a:r>
                      <a:endParaRPr lang="en-IN" sz="11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3992717472"/>
                  </a:ext>
                </a:extLst>
              </a:tr>
              <a:tr h="106037">
                <a:tc vMerge="1">
                  <a:txBody>
                    <a:bodyPr/>
                    <a:lstStyle/>
                    <a:p>
                      <a:endParaRPr lang="en-IN"/>
                    </a:p>
                  </a:txBody>
                  <a:tcPr/>
                </a:tc>
                <a:tc vMerge="1">
                  <a:txBody>
                    <a:bodyPr/>
                    <a:lstStyle/>
                    <a:p>
                      <a:endParaRPr lang="en-IN"/>
                    </a:p>
                  </a:txBody>
                  <a:tcPr/>
                </a:tc>
                <a:tc rowSpan="2">
                  <a:txBody>
                    <a:bodyPr/>
                    <a:lstStyle/>
                    <a:p>
                      <a:pPr algn="l" fontAlgn="ctr"/>
                      <a:endParaRPr lang="en-US" sz="1100" b="0" i="0" u="none" strike="noStrike" dirty="0">
                        <a:solidFill>
                          <a:srgbClr val="000000"/>
                        </a:solidFill>
                        <a:effectLst/>
                        <a:latin typeface="Calibri" panose="020F0502020204030204" pitchFamily="34" charset="0"/>
                      </a:endParaRPr>
                    </a:p>
                  </a:txBody>
                  <a:tcPr marL="751" marR="751" marT="751" marB="0" anchor="ctr"/>
                </a:tc>
                <a:tc rowSpan="2">
                  <a:txBody>
                    <a:bodyPr/>
                    <a:lstStyle/>
                    <a:p>
                      <a:pPr algn="l" fontAlgn="ctr"/>
                      <a:endParaRPr lang="en-US" sz="1100" b="0" i="0" u="none" strike="noStrike" dirty="0">
                        <a:solidFill>
                          <a:srgbClr val="000000"/>
                        </a:solidFill>
                        <a:effectLst/>
                        <a:latin typeface="Calibri" panose="020F0502020204030204" pitchFamily="34" charset="0"/>
                      </a:endParaRPr>
                    </a:p>
                  </a:txBody>
                  <a:tcPr marL="751" marR="751" marT="751" marB="0" anchor="ctr"/>
                </a:tc>
                <a:tc rowSpan="2">
                  <a:txBody>
                    <a:bodyPr/>
                    <a:lstStyle/>
                    <a:p>
                      <a:pPr algn="l" fontAlgn="ctr"/>
                      <a:r>
                        <a:rPr lang="en-US" sz="1100" u="none" strike="noStrike">
                          <a:effectLst/>
                        </a:rPr>
                        <a:t>RC-241 From 07/02/2022 to 19/02/2022</a:t>
                      </a: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1100" u="none" strike="noStrike">
                          <a:effectLst/>
                        </a:rPr>
                        <a:t>2</a:t>
                      </a:r>
                      <a:endParaRPr lang="en-IN" sz="11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2471365002"/>
                  </a:ext>
                </a:extLst>
              </a:tr>
              <a:tr h="92432">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fontAlgn="ctr"/>
                      <a:r>
                        <a:rPr lang="en-IN" sz="1100" u="none" strike="noStrike" dirty="0">
                          <a:effectLst/>
                        </a:rPr>
                        <a:t>2</a:t>
                      </a:r>
                      <a:endParaRPr lang="en-IN" sz="1100" b="0" i="0" u="none" strike="noStrike" dirty="0">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2190856135"/>
                  </a:ext>
                </a:extLst>
              </a:tr>
            </a:tbl>
          </a:graphicData>
        </a:graphic>
      </p:graphicFrame>
    </p:spTree>
    <p:extLst>
      <p:ext uri="{BB962C8B-B14F-4D97-AF65-F5344CB8AC3E}">
        <p14:creationId xmlns:p14="http://schemas.microsoft.com/office/powerpoint/2010/main" xmlns="" val="2160042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759428A-E86B-E1C1-BBCF-A598BCB6CC9B}"/>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xmlns="" id="{D4160A14-4A55-5B55-A7C8-79DDF81D538C}"/>
              </a:ext>
            </a:extLst>
          </p:cNvPr>
          <p:cNvGraphicFramePr>
            <a:graphicFrameLocks noGrp="1"/>
          </p:cNvGraphicFramePr>
          <p:nvPr>
            <p:extLst>
              <p:ext uri="{D42A27DB-BD31-4B8C-83A1-F6EECF244321}">
                <p14:modId xmlns:p14="http://schemas.microsoft.com/office/powerpoint/2010/main" xmlns="" val="2272374879"/>
              </p:ext>
            </p:extLst>
          </p:nvPr>
        </p:nvGraphicFramePr>
        <p:xfrm>
          <a:off x="1174954" y="275657"/>
          <a:ext cx="9842091" cy="6306685"/>
        </p:xfrm>
        <a:graphic>
          <a:graphicData uri="http://schemas.openxmlformats.org/drawingml/2006/table">
            <a:tbl>
              <a:tblPr>
                <a:tableStyleId>{5C22544A-7EE6-4342-B048-85BDC9FD1C3A}</a:tableStyleId>
              </a:tblPr>
              <a:tblGrid>
                <a:gridCol w="855407">
                  <a:extLst>
                    <a:ext uri="{9D8B030D-6E8A-4147-A177-3AD203B41FA5}">
                      <a16:colId xmlns:a16="http://schemas.microsoft.com/office/drawing/2014/main" xmlns="" val="2430360384"/>
                    </a:ext>
                  </a:extLst>
                </a:gridCol>
                <a:gridCol w="1792237">
                  <a:extLst>
                    <a:ext uri="{9D8B030D-6E8A-4147-A177-3AD203B41FA5}">
                      <a16:colId xmlns:a16="http://schemas.microsoft.com/office/drawing/2014/main" xmlns="" val="2085946000"/>
                    </a:ext>
                  </a:extLst>
                </a:gridCol>
                <a:gridCol w="1366534">
                  <a:extLst>
                    <a:ext uri="{9D8B030D-6E8A-4147-A177-3AD203B41FA5}">
                      <a16:colId xmlns:a16="http://schemas.microsoft.com/office/drawing/2014/main" xmlns="" val="3267133641"/>
                    </a:ext>
                  </a:extLst>
                </a:gridCol>
                <a:gridCol w="2071990">
                  <a:extLst>
                    <a:ext uri="{9D8B030D-6E8A-4147-A177-3AD203B41FA5}">
                      <a16:colId xmlns:a16="http://schemas.microsoft.com/office/drawing/2014/main" xmlns="" val="2515720973"/>
                    </a:ext>
                  </a:extLst>
                </a:gridCol>
                <a:gridCol w="2782529">
                  <a:extLst>
                    <a:ext uri="{9D8B030D-6E8A-4147-A177-3AD203B41FA5}">
                      <a16:colId xmlns:a16="http://schemas.microsoft.com/office/drawing/2014/main" xmlns="" val="502419753"/>
                    </a:ext>
                  </a:extLst>
                </a:gridCol>
                <a:gridCol w="973394">
                  <a:extLst>
                    <a:ext uri="{9D8B030D-6E8A-4147-A177-3AD203B41FA5}">
                      <a16:colId xmlns:a16="http://schemas.microsoft.com/office/drawing/2014/main" xmlns="" val="3991874737"/>
                    </a:ext>
                  </a:extLst>
                </a:gridCol>
              </a:tblGrid>
              <a:tr h="118233">
                <a:tc>
                  <a:txBody>
                    <a:bodyPr/>
                    <a:lstStyle/>
                    <a:p>
                      <a:pPr algn="ctr" fontAlgn="ctr"/>
                      <a:r>
                        <a:rPr lang="en-IN" sz="1100" u="none" strike="noStrike" dirty="0">
                          <a:effectLst/>
                        </a:rPr>
                        <a:t>Sr. No.</a:t>
                      </a:r>
                      <a:endParaRPr lang="en-IN" sz="1100" b="1" i="0" u="none" strike="noStrike" dirty="0">
                        <a:solidFill>
                          <a:srgbClr val="000000"/>
                        </a:solidFill>
                        <a:effectLst/>
                        <a:latin typeface="Calibri" panose="020F0502020204030204" pitchFamily="34" charset="0"/>
                      </a:endParaRPr>
                    </a:p>
                  </a:txBody>
                  <a:tcPr marL="751" marR="751" marT="751" marB="0" anchor="ctr"/>
                </a:tc>
                <a:tc>
                  <a:txBody>
                    <a:bodyPr/>
                    <a:lstStyle/>
                    <a:p>
                      <a:pPr algn="ctr" fontAlgn="ctr"/>
                      <a:r>
                        <a:rPr lang="en-IN" sz="1100" u="none" strike="noStrike" dirty="0">
                          <a:effectLst/>
                        </a:rPr>
                        <a:t>Name of Resouece Person </a:t>
                      </a:r>
                      <a:endParaRPr lang="en-IN" sz="1100" b="1" i="0" u="none" strike="noStrike" dirty="0">
                        <a:solidFill>
                          <a:srgbClr val="000000"/>
                        </a:solidFill>
                        <a:effectLst/>
                        <a:latin typeface="Calibri" panose="020F0502020204030204" pitchFamily="34" charset="0"/>
                      </a:endParaRPr>
                    </a:p>
                  </a:txBody>
                  <a:tcPr marL="751" marR="751" marT="751" marB="0" anchor="ctr"/>
                </a:tc>
                <a:tc>
                  <a:txBody>
                    <a:bodyPr/>
                    <a:lstStyle/>
                    <a:p>
                      <a:pPr algn="ctr" fontAlgn="ctr"/>
                      <a:r>
                        <a:rPr lang="en-IN" sz="1100" b="1" i="0" u="none" strike="noStrike" dirty="0">
                          <a:solidFill>
                            <a:srgbClr val="000000"/>
                          </a:solidFill>
                          <a:effectLst/>
                          <a:latin typeface="Calibri" panose="020F0502020204030204" pitchFamily="34" charset="0"/>
                        </a:rPr>
                        <a:t>Expertise</a:t>
                      </a:r>
                    </a:p>
                  </a:txBody>
                  <a:tcPr marL="751" marR="751" marT="751" marB="0" anchor="ctr"/>
                </a:tc>
                <a:tc>
                  <a:txBody>
                    <a:bodyPr/>
                    <a:lstStyle/>
                    <a:p>
                      <a:pPr algn="ctr" fontAlgn="ctr"/>
                      <a:r>
                        <a:rPr lang="en-IN" sz="1100" b="1" i="0" u="none" strike="noStrike" dirty="0">
                          <a:solidFill>
                            <a:srgbClr val="000000"/>
                          </a:solidFill>
                          <a:effectLst/>
                          <a:latin typeface="Calibri" panose="020F0502020204030204" pitchFamily="34" charset="0"/>
                        </a:rPr>
                        <a:t>Affiliation</a:t>
                      </a:r>
                    </a:p>
                  </a:txBody>
                  <a:tcPr marL="751" marR="751" marT="751" marB="0" anchor="ctr"/>
                </a:tc>
                <a:tc>
                  <a:txBody>
                    <a:bodyPr/>
                    <a:lstStyle/>
                    <a:p>
                      <a:pPr algn="ctr" fontAlgn="ctr"/>
                      <a:r>
                        <a:rPr lang="en-IN" sz="1100" u="none" strike="noStrike" dirty="0">
                          <a:effectLst/>
                        </a:rPr>
                        <a:t>RC/Date</a:t>
                      </a:r>
                      <a:endParaRPr lang="en-IN" sz="1100" b="1" i="0" u="none" strike="noStrike" dirty="0">
                        <a:solidFill>
                          <a:srgbClr val="000000"/>
                        </a:solidFill>
                        <a:effectLst/>
                        <a:latin typeface="Calibri" panose="020F0502020204030204" pitchFamily="34" charset="0"/>
                      </a:endParaRPr>
                    </a:p>
                  </a:txBody>
                  <a:tcPr marL="751" marR="751" marT="751" marB="0" anchor="ctr"/>
                </a:tc>
                <a:tc>
                  <a:txBody>
                    <a:bodyPr/>
                    <a:lstStyle/>
                    <a:p>
                      <a:pPr algn="ctr" fontAlgn="ctr"/>
                      <a:r>
                        <a:rPr lang="en-IN" sz="1100" u="none" strike="noStrike">
                          <a:effectLst/>
                        </a:rPr>
                        <a:t>Session</a:t>
                      </a:r>
                      <a:endParaRPr lang="en-IN" sz="1100" b="1"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100266073"/>
                  </a:ext>
                </a:extLst>
              </a:tr>
              <a:tr h="353047">
                <a:tc>
                  <a:txBody>
                    <a:bodyPr/>
                    <a:lstStyle/>
                    <a:p>
                      <a:pPr algn="ctr" fontAlgn="ctr"/>
                      <a:r>
                        <a:rPr lang="en-IN" sz="1100" u="none" strike="noStrike">
                          <a:effectLst/>
                        </a:rPr>
                        <a:t>41</a:t>
                      </a:r>
                      <a:endParaRPr lang="en-IN"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r>
                        <a:rPr lang="en-IN" sz="1100" u="none" strike="noStrike">
                          <a:effectLst/>
                        </a:rPr>
                        <a:t>Prof. Hitesh Shukla</a:t>
                      </a:r>
                      <a:endParaRPr lang="en-IN"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r>
                        <a:rPr lang="en-US" sz="1100" u="none" strike="noStrike" kern="1200" dirty="0">
                          <a:solidFill>
                            <a:schemeClr val="dk1"/>
                          </a:solidFill>
                          <a:effectLst/>
                          <a:latin typeface="+mn-lt"/>
                          <a:ea typeface="+mn-ea"/>
                          <a:cs typeface="+mn-cs"/>
                        </a:rPr>
                        <a:t>Skill</a:t>
                      </a:r>
                      <a:r>
                        <a:rPr lang="en-US" sz="1100" b="0" i="0" u="none" strike="noStrike" dirty="0">
                          <a:solidFill>
                            <a:srgbClr val="000000"/>
                          </a:solidFill>
                          <a:effectLst/>
                          <a:latin typeface="Calibri" panose="020F0502020204030204" pitchFamily="34" charset="0"/>
                        </a:rPr>
                        <a:t> Development</a:t>
                      </a:r>
                    </a:p>
                  </a:txBody>
                  <a:tcPr marL="751" marR="751" marT="751" marB="0" anchor="ctr"/>
                </a:tc>
                <a:tc>
                  <a:txBody>
                    <a:bodyPr/>
                    <a:lstStyle/>
                    <a:p>
                      <a:pPr algn="l" fontAlgn="ctr"/>
                      <a:r>
                        <a:rPr lang="en-US" sz="1100" b="0" i="0" u="none" strike="noStrike" dirty="0">
                          <a:solidFill>
                            <a:srgbClr val="000000"/>
                          </a:solidFill>
                          <a:effectLst/>
                          <a:latin typeface="Calibri" panose="020F0502020204030204" pitchFamily="34" charset="0"/>
                        </a:rPr>
                        <a:t>Department of Business Administration, Saurashtra University, Rajkot.</a:t>
                      </a:r>
                    </a:p>
                  </a:txBody>
                  <a:tcPr marL="751" marR="751" marT="751" marB="0" anchor="ctr"/>
                </a:tc>
                <a:tc>
                  <a:txBody>
                    <a:bodyPr/>
                    <a:lstStyle/>
                    <a:p>
                      <a:pPr algn="l" fontAlgn="ctr"/>
                      <a:r>
                        <a:rPr lang="en-US" sz="1100" u="none" strike="noStrike">
                          <a:effectLst/>
                        </a:rPr>
                        <a:t>RC-244 From 16/01/2023 to  28/01/2023</a:t>
                      </a: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1100" u="none" strike="noStrike" dirty="0">
                          <a:effectLst/>
                        </a:rPr>
                        <a:t>2</a:t>
                      </a:r>
                      <a:endParaRPr lang="en-IN" sz="1100" b="0" i="0" u="none" strike="noStrike" dirty="0">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2757474694"/>
                  </a:ext>
                </a:extLst>
              </a:tr>
              <a:tr h="118233">
                <a:tc rowSpan="3">
                  <a:txBody>
                    <a:bodyPr/>
                    <a:lstStyle/>
                    <a:p>
                      <a:pPr algn="ctr" fontAlgn="ctr"/>
                      <a:r>
                        <a:rPr lang="en-IN" sz="1100" u="none" strike="noStrike">
                          <a:effectLst/>
                        </a:rPr>
                        <a:t>42</a:t>
                      </a:r>
                      <a:endParaRPr lang="en-IN" sz="1100" b="0" i="0" u="none" strike="noStrike">
                        <a:solidFill>
                          <a:srgbClr val="000000"/>
                        </a:solidFill>
                        <a:effectLst/>
                        <a:latin typeface="Calibri" panose="020F0502020204030204" pitchFamily="34" charset="0"/>
                      </a:endParaRPr>
                    </a:p>
                  </a:txBody>
                  <a:tcPr marL="751" marR="751" marT="751" marB="0" anchor="ctr"/>
                </a:tc>
                <a:tc rowSpan="3">
                  <a:txBody>
                    <a:bodyPr/>
                    <a:lstStyle/>
                    <a:p>
                      <a:pPr algn="l" fontAlgn="ctr"/>
                      <a:r>
                        <a:rPr lang="en-IN" sz="1100" u="none" strike="noStrike">
                          <a:effectLst/>
                        </a:rPr>
                        <a:t>Prof. Kaladhar Arya</a:t>
                      </a:r>
                      <a:endParaRPr lang="en-IN"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r>
                        <a:rPr lang="en-US" sz="1100" u="none" strike="noStrike">
                          <a:effectLst/>
                        </a:rPr>
                        <a:t>RC-244 From 16/01/2023 to  28/01/2023</a:t>
                      </a: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1100" u="none" strike="noStrike">
                          <a:effectLst/>
                        </a:rPr>
                        <a:t>2</a:t>
                      </a:r>
                      <a:endParaRPr lang="en-IN" sz="11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4020596180"/>
                  </a:ext>
                </a:extLst>
              </a:tr>
              <a:tr h="235640">
                <a:tc vMerge="1">
                  <a:txBody>
                    <a:bodyPr/>
                    <a:lstStyle/>
                    <a:p>
                      <a:endParaRPr lang="en-IN"/>
                    </a:p>
                  </a:txBody>
                  <a:tcPr/>
                </a:tc>
                <a:tc vMerge="1">
                  <a:txBody>
                    <a:bodyPr/>
                    <a:lstStyle/>
                    <a:p>
                      <a:endParaRPr lang="en-IN"/>
                    </a:p>
                  </a:txBody>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r>
                        <a:rPr lang="en-US" sz="1100" u="none" strike="noStrike">
                          <a:effectLst/>
                        </a:rPr>
                        <a:t>RC-243 From 16/01/2023 to  28/01/2023</a:t>
                      </a: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1100" u="none" strike="noStrike">
                          <a:effectLst/>
                        </a:rPr>
                        <a:t>2</a:t>
                      </a:r>
                      <a:endParaRPr lang="en-IN" sz="11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1598671165"/>
                  </a:ext>
                </a:extLst>
              </a:tr>
              <a:tr h="118233">
                <a:tc vMerge="1">
                  <a:txBody>
                    <a:bodyPr/>
                    <a:lstStyle/>
                    <a:p>
                      <a:endParaRPr lang="en-IN"/>
                    </a:p>
                  </a:txBody>
                  <a:tcPr/>
                </a:tc>
                <a:tc vMerge="1">
                  <a:txBody>
                    <a:bodyPr/>
                    <a:lstStyle/>
                    <a:p>
                      <a:endParaRPr lang="en-IN"/>
                    </a:p>
                  </a:txBody>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r>
                        <a:rPr lang="en-US" sz="1100" u="none" strike="noStrike">
                          <a:effectLst/>
                        </a:rPr>
                        <a:t>RC-236 From 14/09/2020 to 26/09/2020</a:t>
                      </a: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1100" u="none" strike="noStrike" dirty="0">
                          <a:effectLst/>
                        </a:rPr>
                        <a:t> </a:t>
                      </a:r>
                      <a:endParaRPr lang="en-IN" sz="1100" b="0" i="0" u="none" strike="noStrike" dirty="0">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1196092119"/>
                  </a:ext>
                </a:extLst>
              </a:tr>
              <a:tr h="118233">
                <a:tc rowSpan="3">
                  <a:txBody>
                    <a:bodyPr/>
                    <a:lstStyle/>
                    <a:p>
                      <a:pPr algn="ctr" fontAlgn="ctr"/>
                      <a:r>
                        <a:rPr lang="en-IN" sz="1100" u="none" strike="noStrike" dirty="0">
                          <a:effectLst/>
                        </a:rPr>
                        <a:t>43</a:t>
                      </a:r>
                      <a:endParaRPr lang="en-IN" sz="1100" b="0" i="0" u="none" strike="noStrike" dirty="0">
                        <a:solidFill>
                          <a:srgbClr val="000000"/>
                        </a:solidFill>
                        <a:effectLst/>
                        <a:latin typeface="Calibri" panose="020F0502020204030204" pitchFamily="34" charset="0"/>
                      </a:endParaRPr>
                    </a:p>
                  </a:txBody>
                  <a:tcPr marL="751" marR="751" marT="751" marB="0" anchor="ctr"/>
                </a:tc>
                <a:tc rowSpan="3">
                  <a:txBody>
                    <a:bodyPr/>
                    <a:lstStyle/>
                    <a:p>
                      <a:pPr algn="l" fontAlgn="ctr"/>
                      <a:r>
                        <a:rPr lang="en-IN" sz="1100" u="none" strike="noStrike" dirty="0">
                          <a:effectLst/>
                        </a:rPr>
                        <a:t>Prof. Rao Govindsinghji</a:t>
                      </a:r>
                      <a:endParaRPr lang="en-IN" sz="1100" b="0" i="0" u="none" strike="noStrike" dirty="0">
                        <a:solidFill>
                          <a:srgbClr val="000000"/>
                        </a:solidFill>
                        <a:effectLst/>
                        <a:latin typeface="Calibri" panose="020F0502020204030204" pitchFamily="34" charset="0"/>
                      </a:endParaRPr>
                    </a:p>
                  </a:txBody>
                  <a:tcPr marL="751" marR="751" marT="751" marB="0" anchor="ctr"/>
                </a:tc>
                <a:tc>
                  <a:txBody>
                    <a:bodyPr/>
                    <a:lstStyle/>
                    <a:p>
                      <a:pPr algn="l" fontAlgn="t"/>
                      <a:endParaRPr lang="en-US" sz="1000" b="0" i="0" u="none" strike="noStrike" dirty="0">
                        <a:solidFill>
                          <a:srgbClr val="000000"/>
                        </a:solidFill>
                        <a:effectLst/>
                        <a:latin typeface="Arial" panose="020B0604020202020204" pitchFamily="34" charset="0"/>
                      </a:endParaRPr>
                    </a:p>
                  </a:txBody>
                  <a:tcPr marL="7620" marR="7620" marT="7620" marB="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Arial" panose="020B0604020202020204" pitchFamily="34" charset="0"/>
                        </a:rPr>
                        <a:t>College of Tech. &amp; Engg., University Campus, Udaipur</a:t>
                      </a:r>
                    </a:p>
                    <a:p>
                      <a:pPr algn="l" fontAlgn="ctr"/>
                      <a:endParaRPr lang="en-US" sz="1100" b="0" i="0" u="none" strike="noStrike" dirty="0">
                        <a:solidFill>
                          <a:srgbClr val="000000"/>
                        </a:solidFill>
                        <a:effectLst/>
                        <a:latin typeface="Calibri" panose="020F0502020204030204" pitchFamily="34" charset="0"/>
                      </a:endParaRPr>
                    </a:p>
                  </a:txBody>
                  <a:tcPr marL="751" marR="751" marT="751" marB="0" anchor="ctr"/>
                </a:tc>
                <a:tc>
                  <a:txBody>
                    <a:bodyPr/>
                    <a:lstStyle/>
                    <a:p>
                      <a:pPr algn="l" fontAlgn="ctr"/>
                      <a:r>
                        <a:rPr lang="en-US" sz="1100" u="none" strike="noStrike">
                          <a:effectLst/>
                        </a:rPr>
                        <a:t>RC-244 From 16/01/2023 to  28/01/2023</a:t>
                      </a: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1100" u="none" strike="noStrike" dirty="0">
                          <a:effectLst/>
                        </a:rPr>
                        <a:t>2</a:t>
                      </a:r>
                      <a:endParaRPr lang="en-IN" sz="1100" b="0" i="0" u="none" strike="noStrike" dirty="0">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179623887"/>
                  </a:ext>
                </a:extLst>
              </a:tr>
              <a:tr h="235640">
                <a:tc vMerge="1">
                  <a:txBody>
                    <a:bodyPr/>
                    <a:lstStyle/>
                    <a:p>
                      <a:endParaRPr lang="en-IN"/>
                    </a:p>
                  </a:txBody>
                  <a:tcPr/>
                </a:tc>
                <a:tc vMerge="1">
                  <a:txBody>
                    <a:bodyPr/>
                    <a:lstStyle/>
                    <a:p>
                      <a:endParaRPr lang="en-IN"/>
                    </a:p>
                  </a:txBody>
                  <a:tcPr/>
                </a:tc>
                <a:tc rowSpan="2">
                  <a:txBody>
                    <a:bodyPr/>
                    <a:lstStyle/>
                    <a:p>
                      <a:pPr algn="l" fontAlgn="ctr"/>
                      <a:endParaRPr lang="en-US" sz="1100" b="0" i="0" u="none" strike="noStrike" dirty="0">
                        <a:solidFill>
                          <a:srgbClr val="000000"/>
                        </a:solidFill>
                        <a:effectLst/>
                        <a:latin typeface="Calibri" panose="020F0502020204030204" pitchFamily="34" charset="0"/>
                      </a:endParaRPr>
                    </a:p>
                  </a:txBody>
                  <a:tcPr marL="751" marR="751" marT="751" marB="0" anchor="ctr"/>
                </a:tc>
                <a:tc rowSpan="2">
                  <a:txBody>
                    <a:bodyPr/>
                    <a:lstStyle/>
                    <a:p>
                      <a:pPr algn="l" fontAlgn="ctr"/>
                      <a:endParaRPr lang="en-US" sz="1100" b="0" i="0" u="none" strike="noStrike">
                        <a:solidFill>
                          <a:srgbClr val="000000"/>
                        </a:solidFill>
                        <a:effectLst/>
                        <a:latin typeface="Calibri" panose="020F0502020204030204" pitchFamily="34" charset="0"/>
                      </a:endParaRPr>
                    </a:p>
                  </a:txBody>
                  <a:tcPr marL="751" marR="751" marT="751" marB="0" anchor="ctr"/>
                </a:tc>
                <a:tc rowSpan="2">
                  <a:txBody>
                    <a:bodyPr/>
                    <a:lstStyle/>
                    <a:p>
                      <a:pPr algn="l" fontAlgn="ctr"/>
                      <a:r>
                        <a:rPr lang="en-US" sz="1100" u="none" strike="noStrike">
                          <a:effectLst/>
                        </a:rPr>
                        <a:t>RC-243 From 16/01/2023 to  28/01/2023</a:t>
                      </a: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1100" u="none" strike="noStrike">
                          <a:effectLst/>
                        </a:rPr>
                        <a:t>2</a:t>
                      </a:r>
                      <a:endParaRPr lang="en-IN" sz="11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387997936"/>
                  </a:ext>
                </a:extLst>
              </a:tr>
              <a:tr h="118233">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2173982567"/>
                  </a:ext>
                </a:extLst>
              </a:tr>
              <a:tr h="235640">
                <a:tc>
                  <a:txBody>
                    <a:bodyPr/>
                    <a:lstStyle/>
                    <a:p>
                      <a:pPr algn="ctr" fontAlgn="ctr"/>
                      <a:r>
                        <a:rPr lang="en-IN" sz="1100" u="none" strike="noStrike">
                          <a:effectLst/>
                        </a:rPr>
                        <a:t>44</a:t>
                      </a:r>
                      <a:endParaRPr lang="en-IN"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r>
                        <a:rPr lang="en-IN" sz="1100" u="none" strike="noStrike">
                          <a:effectLst/>
                        </a:rPr>
                        <a:t>Prof. Sangeeta Sharma</a:t>
                      </a:r>
                      <a:endParaRPr lang="en-IN"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51" marR="751" marT="751" marB="0" anchor="ct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51" marR="751" marT="751" marB="0" anchor="ctr"/>
                </a:tc>
                <a:tc>
                  <a:txBody>
                    <a:bodyPr/>
                    <a:lstStyle/>
                    <a:p>
                      <a:pPr algn="l" fontAlgn="ctr"/>
                      <a:r>
                        <a:rPr lang="en-US" sz="1100" u="none" strike="noStrike">
                          <a:effectLst/>
                        </a:rPr>
                        <a:t>RC-244 From 16/01/2023 to  28/01/2023</a:t>
                      </a: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1100" u="none" strike="noStrike">
                          <a:effectLst/>
                        </a:rPr>
                        <a:t>2</a:t>
                      </a:r>
                      <a:endParaRPr lang="en-IN" sz="11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817616013"/>
                  </a:ext>
                </a:extLst>
              </a:tr>
              <a:tr h="235640">
                <a:tc rowSpan="2">
                  <a:txBody>
                    <a:bodyPr/>
                    <a:lstStyle/>
                    <a:p>
                      <a:pPr algn="ctr" fontAlgn="ctr"/>
                      <a:r>
                        <a:rPr lang="en-IN" sz="1100" u="none" strike="noStrike">
                          <a:effectLst/>
                        </a:rPr>
                        <a:t>45</a:t>
                      </a:r>
                      <a:endParaRPr lang="en-IN" sz="1100" b="0" i="0" u="none" strike="noStrike">
                        <a:solidFill>
                          <a:srgbClr val="000000"/>
                        </a:solidFill>
                        <a:effectLst/>
                        <a:latin typeface="Calibri" panose="020F0502020204030204" pitchFamily="34" charset="0"/>
                      </a:endParaRPr>
                    </a:p>
                  </a:txBody>
                  <a:tcPr marL="751" marR="751" marT="751" marB="0" anchor="ctr"/>
                </a:tc>
                <a:tc rowSpan="2">
                  <a:txBody>
                    <a:bodyPr/>
                    <a:lstStyle/>
                    <a:p>
                      <a:pPr algn="l" fontAlgn="ctr"/>
                      <a:r>
                        <a:rPr lang="en-IN" sz="1100" u="none" strike="noStrike">
                          <a:effectLst/>
                        </a:rPr>
                        <a:t>Dr. Kavita Sood</a:t>
                      </a:r>
                      <a:endParaRPr lang="en-IN"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51" marR="751" marT="751"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r>
                        <a:rPr lang="en-US" sz="1100" u="none" strike="noStrike">
                          <a:effectLst/>
                        </a:rPr>
                        <a:t>RC-244 From 16/01/2023 to  28/01/2023</a:t>
                      </a: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1100" u="none" strike="noStrike">
                          <a:effectLst/>
                        </a:rPr>
                        <a:t>2</a:t>
                      </a:r>
                      <a:endParaRPr lang="en-IN" sz="11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94767246"/>
                  </a:ext>
                </a:extLst>
              </a:tr>
              <a:tr h="235640">
                <a:tc vMerge="1">
                  <a:txBody>
                    <a:bodyPr/>
                    <a:lstStyle/>
                    <a:p>
                      <a:endParaRPr lang="en-IN"/>
                    </a:p>
                  </a:txBody>
                  <a:tcPr/>
                </a:tc>
                <a:tc vMerge="1">
                  <a:txBody>
                    <a:bodyPr/>
                    <a:lstStyle/>
                    <a:p>
                      <a:endParaRPr lang="en-IN"/>
                    </a:p>
                  </a:txBody>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51" marR="751" marT="751"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r>
                        <a:rPr lang="en-US" sz="1100" u="none" strike="noStrike">
                          <a:effectLst/>
                        </a:rPr>
                        <a:t>RC-243 From 16/01/2023 to  28/01/2023</a:t>
                      </a: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1100" u="none" strike="noStrike">
                          <a:effectLst/>
                        </a:rPr>
                        <a:t>2</a:t>
                      </a:r>
                      <a:endParaRPr lang="en-IN" sz="11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1533545206"/>
                  </a:ext>
                </a:extLst>
              </a:tr>
              <a:tr h="0">
                <a:tc rowSpan="2">
                  <a:txBody>
                    <a:bodyPr/>
                    <a:lstStyle/>
                    <a:p>
                      <a:pPr algn="ctr" fontAlgn="ctr"/>
                      <a:r>
                        <a:rPr lang="en-IN" sz="1100" u="none" strike="noStrike">
                          <a:effectLst/>
                        </a:rPr>
                        <a:t>46</a:t>
                      </a:r>
                      <a:endParaRPr lang="en-IN" sz="1100" b="0" i="0" u="none" strike="noStrike">
                        <a:solidFill>
                          <a:srgbClr val="000000"/>
                        </a:solidFill>
                        <a:effectLst/>
                        <a:latin typeface="Calibri" panose="020F0502020204030204" pitchFamily="34" charset="0"/>
                      </a:endParaRPr>
                    </a:p>
                  </a:txBody>
                  <a:tcPr marL="751" marR="751" marT="751" marB="0" anchor="ctr"/>
                </a:tc>
                <a:tc rowSpan="2">
                  <a:txBody>
                    <a:bodyPr/>
                    <a:lstStyle/>
                    <a:p>
                      <a:pPr algn="l" fontAlgn="ctr"/>
                      <a:r>
                        <a:rPr lang="en-IN" sz="1100" u="none" strike="noStrike" dirty="0">
                          <a:effectLst/>
                        </a:rPr>
                        <a:t>Dr. Khyati Purohit</a:t>
                      </a:r>
                      <a:endParaRPr lang="en-IN" sz="1100" b="0" i="0" u="none" strike="noStrike" dirty="0">
                        <a:solidFill>
                          <a:srgbClr val="000000"/>
                        </a:solidFill>
                        <a:effectLst/>
                        <a:latin typeface="Calibri" panose="020F0502020204030204" pitchFamily="34" charset="0"/>
                      </a:endParaRPr>
                    </a:p>
                  </a:txBody>
                  <a:tcPr marL="751" marR="751" marT="751" marB="0" anchor="ct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51" marR="751" marT="751"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r>
                        <a:rPr lang="en-US" sz="1100" u="none" strike="noStrike">
                          <a:effectLst/>
                        </a:rPr>
                        <a:t>RC-244 From 16/01/2023 to  28/01/2023</a:t>
                      </a: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1100" u="none" strike="noStrike">
                          <a:effectLst/>
                        </a:rPr>
                        <a:t>2</a:t>
                      </a:r>
                      <a:endParaRPr lang="en-IN" sz="11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738291745"/>
                  </a:ext>
                </a:extLst>
              </a:tr>
              <a:tr h="118233">
                <a:tc vMerge="1">
                  <a:txBody>
                    <a:bodyPr/>
                    <a:lstStyle/>
                    <a:p>
                      <a:endParaRPr lang="en-IN"/>
                    </a:p>
                  </a:txBody>
                  <a:tcPr/>
                </a:tc>
                <a:tc vMerge="1">
                  <a:txBody>
                    <a:bodyPr/>
                    <a:lstStyle/>
                    <a:p>
                      <a:endParaRPr lang="en-IN"/>
                    </a:p>
                  </a:txBody>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51" marR="751" marT="751"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r>
                        <a:rPr lang="en-US" sz="1100" u="none" strike="noStrike">
                          <a:effectLst/>
                        </a:rPr>
                        <a:t>RC-243 From 16/01/2023 to  28/01/2023</a:t>
                      </a: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1100" u="none" strike="noStrike">
                          <a:effectLst/>
                        </a:rPr>
                        <a:t>2</a:t>
                      </a:r>
                      <a:endParaRPr lang="en-IN" sz="11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3628028423"/>
                  </a:ext>
                </a:extLst>
              </a:tr>
              <a:tr h="118233">
                <a:tc rowSpan="2">
                  <a:txBody>
                    <a:bodyPr/>
                    <a:lstStyle/>
                    <a:p>
                      <a:pPr algn="ctr" fontAlgn="ctr"/>
                      <a:r>
                        <a:rPr lang="en-IN" sz="1100" u="none" strike="noStrike">
                          <a:effectLst/>
                        </a:rPr>
                        <a:t>47</a:t>
                      </a:r>
                      <a:endParaRPr lang="en-IN" sz="1100" b="0" i="0" u="none" strike="noStrike">
                        <a:solidFill>
                          <a:srgbClr val="000000"/>
                        </a:solidFill>
                        <a:effectLst/>
                        <a:latin typeface="Calibri" panose="020F0502020204030204" pitchFamily="34" charset="0"/>
                      </a:endParaRPr>
                    </a:p>
                  </a:txBody>
                  <a:tcPr marL="751" marR="751" marT="751" marB="0" anchor="ctr"/>
                </a:tc>
                <a:tc rowSpan="2">
                  <a:txBody>
                    <a:bodyPr/>
                    <a:lstStyle/>
                    <a:p>
                      <a:pPr algn="l" fontAlgn="ctr"/>
                      <a:r>
                        <a:rPr lang="en-IN" sz="1100" u="none" strike="noStrike">
                          <a:effectLst/>
                        </a:rPr>
                        <a:t>Prof. Sejal Shah</a:t>
                      </a:r>
                      <a:endParaRPr lang="en-IN"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51" marR="751" marT="751"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r>
                        <a:rPr lang="en-US" sz="1100" u="none" strike="noStrike">
                          <a:effectLst/>
                        </a:rPr>
                        <a:t>RC-244 From 16/01/2023 to  28/01/2023</a:t>
                      </a: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1100" u="none" strike="noStrike">
                          <a:effectLst/>
                        </a:rPr>
                        <a:t>2</a:t>
                      </a:r>
                      <a:endParaRPr lang="en-IN" sz="11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3699751381"/>
                  </a:ext>
                </a:extLst>
              </a:tr>
              <a:tr h="353047">
                <a:tc vMerge="1">
                  <a:txBody>
                    <a:bodyPr/>
                    <a:lstStyle/>
                    <a:p>
                      <a:endParaRPr lang="en-IN"/>
                    </a:p>
                  </a:txBody>
                  <a:tcPr/>
                </a:tc>
                <a:tc vMerge="1">
                  <a:txBody>
                    <a:bodyPr/>
                    <a:lstStyle/>
                    <a:p>
                      <a:endParaRPr lang="en-IN"/>
                    </a:p>
                  </a:txBody>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51" marR="751" marT="751" marB="0" anchor="ct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51" marR="751" marT="751" marB="0" anchor="ctr"/>
                </a:tc>
                <a:tc>
                  <a:txBody>
                    <a:bodyPr/>
                    <a:lstStyle/>
                    <a:p>
                      <a:pPr algn="l" fontAlgn="ctr"/>
                      <a:r>
                        <a:rPr lang="en-US" sz="1100" u="none" strike="noStrike">
                          <a:effectLst/>
                        </a:rPr>
                        <a:t>RC-243 From 16/01/2023 to  28/01/2023</a:t>
                      </a: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1100" u="none" strike="noStrike">
                          <a:effectLst/>
                        </a:rPr>
                        <a:t>2</a:t>
                      </a:r>
                      <a:endParaRPr lang="en-IN" sz="11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1960177165"/>
                  </a:ext>
                </a:extLst>
              </a:tr>
              <a:tr h="235640">
                <a:tc rowSpan="2">
                  <a:txBody>
                    <a:bodyPr/>
                    <a:lstStyle/>
                    <a:p>
                      <a:pPr algn="ctr" fontAlgn="ctr"/>
                      <a:r>
                        <a:rPr lang="en-IN" sz="1100" u="none" strike="noStrike">
                          <a:effectLst/>
                        </a:rPr>
                        <a:t>48</a:t>
                      </a:r>
                      <a:endParaRPr lang="en-IN" sz="1100" b="0" i="0" u="none" strike="noStrike">
                        <a:solidFill>
                          <a:srgbClr val="000000"/>
                        </a:solidFill>
                        <a:effectLst/>
                        <a:latin typeface="Calibri" panose="020F0502020204030204" pitchFamily="34" charset="0"/>
                      </a:endParaRPr>
                    </a:p>
                  </a:txBody>
                  <a:tcPr marL="751" marR="751" marT="751" marB="0" anchor="ctr"/>
                </a:tc>
                <a:tc rowSpan="2">
                  <a:txBody>
                    <a:bodyPr/>
                    <a:lstStyle/>
                    <a:p>
                      <a:pPr algn="l" fontAlgn="ctr"/>
                      <a:r>
                        <a:rPr lang="en-IN" sz="1100" u="none" strike="noStrike">
                          <a:effectLst/>
                        </a:rPr>
                        <a:t>Dr. Dhiren Pandya</a:t>
                      </a:r>
                      <a:endParaRPr lang="en-IN" sz="1100" b="0" i="0" u="none" strike="noStrike">
                        <a:solidFill>
                          <a:srgbClr val="000000"/>
                        </a:solidFill>
                        <a:effectLst/>
                        <a:latin typeface="Calibri" panose="020F0502020204030204" pitchFamily="34" charset="0"/>
                      </a:endParaRPr>
                    </a:p>
                  </a:txBody>
                  <a:tcPr marL="751" marR="751" marT="751" marB="0" anchor="ctr"/>
                </a:tc>
                <a:tc rowSpan="2">
                  <a:txBody>
                    <a:bodyPr/>
                    <a:lstStyle/>
                    <a:p>
                      <a:pPr algn="l" fontAlgn="ctr"/>
                      <a:r>
                        <a:rPr lang="en-US" sz="1100" b="0" i="0" u="none" strike="noStrike" dirty="0">
                          <a:solidFill>
                            <a:srgbClr val="000000"/>
                          </a:solidFill>
                          <a:effectLst/>
                          <a:latin typeface="Calibri" panose="020F0502020204030204" pitchFamily="34" charset="0"/>
                        </a:rPr>
                        <a:t>Academic Leadership, Governance &amp; Management</a:t>
                      </a:r>
                    </a:p>
                  </a:txBody>
                  <a:tcPr marL="751" marR="751" marT="751" marB="0" anchor="ctr"/>
                </a:tc>
                <a:tc rowSpan="2">
                  <a:txBody>
                    <a:bodyPr/>
                    <a:lstStyle/>
                    <a:p>
                      <a:pPr algn="l" fontAlgn="ctr"/>
                      <a:r>
                        <a:rPr lang="en-US" sz="1100" b="0" i="0" u="none" strike="noStrike" dirty="0">
                          <a:solidFill>
                            <a:srgbClr val="000000"/>
                          </a:solidFill>
                          <a:effectLst/>
                          <a:latin typeface="Calibri" panose="020F0502020204030204" pitchFamily="34" charset="0"/>
                        </a:rPr>
                        <a:t>UGC:MMTTC, Saurashtra University,</a:t>
                      </a:r>
                    </a:p>
                    <a:p>
                      <a:pPr algn="l" fontAlgn="ctr"/>
                      <a:r>
                        <a:rPr lang="en-US" sz="1100" b="0" i="0" u="none" strike="noStrike" dirty="0">
                          <a:solidFill>
                            <a:srgbClr val="000000"/>
                          </a:solidFill>
                          <a:effectLst/>
                          <a:latin typeface="Calibri" panose="020F0502020204030204" pitchFamily="34" charset="0"/>
                        </a:rPr>
                        <a:t>Rajkot</a:t>
                      </a:r>
                    </a:p>
                  </a:txBody>
                  <a:tcPr marL="751" marR="751" marT="751" marB="0" anchor="ctr"/>
                </a:tc>
                <a:tc rowSpan="2">
                  <a:txBody>
                    <a:bodyPr/>
                    <a:lstStyle/>
                    <a:p>
                      <a:pPr algn="l" fontAlgn="ctr"/>
                      <a:r>
                        <a:rPr lang="en-US" sz="1100" u="none" strike="noStrike">
                          <a:effectLst/>
                        </a:rPr>
                        <a:t>RC-244 From 16/01/2023 to  28/01/2023</a:t>
                      </a: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1100" u="none" strike="noStrike">
                          <a:effectLst/>
                        </a:rPr>
                        <a:t>2</a:t>
                      </a:r>
                      <a:endParaRPr lang="en-IN" sz="11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2195517512"/>
                  </a:ext>
                </a:extLst>
              </a:tr>
              <a:tr h="235640">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fontAlgn="ctr"/>
                      <a:r>
                        <a:rPr lang="en-IN" sz="1100" u="none" strike="noStrike">
                          <a:effectLst/>
                        </a:rPr>
                        <a:t>2</a:t>
                      </a:r>
                      <a:endParaRPr lang="en-IN" sz="11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1878164716"/>
                  </a:ext>
                </a:extLst>
              </a:tr>
              <a:tr h="118233">
                <a:tc rowSpan="4">
                  <a:txBody>
                    <a:bodyPr/>
                    <a:lstStyle/>
                    <a:p>
                      <a:pPr algn="ctr" fontAlgn="ctr"/>
                      <a:r>
                        <a:rPr lang="en-IN" sz="1100" u="none" strike="noStrike">
                          <a:effectLst/>
                        </a:rPr>
                        <a:t>49</a:t>
                      </a:r>
                      <a:endParaRPr lang="en-IN" sz="1100" b="0" i="0" u="none" strike="noStrike">
                        <a:solidFill>
                          <a:srgbClr val="000000"/>
                        </a:solidFill>
                        <a:effectLst/>
                        <a:latin typeface="Calibri" panose="020F0502020204030204" pitchFamily="34" charset="0"/>
                      </a:endParaRPr>
                    </a:p>
                  </a:txBody>
                  <a:tcPr marL="751" marR="751" marT="751" marB="0" anchor="ctr"/>
                </a:tc>
                <a:tc rowSpan="4">
                  <a:txBody>
                    <a:bodyPr/>
                    <a:lstStyle/>
                    <a:p>
                      <a:pPr algn="l" fontAlgn="ctr"/>
                      <a:r>
                        <a:rPr lang="en-IN" sz="1100" u="none" strike="noStrike">
                          <a:effectLst/>
                        </a:rPr>
                        <a:t>Prof. A. D. N. Bajpai</a:t>
                      </a:r>
                      <a:endParaRPr lang="en-IN" sz="1100" b="0" i="0" u="none" strike="noStrike">
                        <a:solidFill>
                          <a:srgbClr val="000000"/>
                        </a:solidFill>
                        <a:effectLst/>
                        <a:latin typeface="Calibri" panose="020F0502020204030204" pitchFamily="34" charset="0"/>
                      </a:endParaRPr>
                    </a:p>
                  </a:txBody>
                  <a:tcPr marL="751" marR="751" marT="751" marB="0" anchor="ctr"/>
                </a:tc>
                <a:tc rowSpan="4">
                  <a:txBody>
                    <a:bodyPr/>
                    <a:lstStyle/>
                    <a:p>
                      <a:pPr algn="l" fontAlgn="ctr"/>
                      <a:r>
                        <a:rPr lang="en-US" sz="1100" b="0" i="0" u="none" strike="noStrike" dirty="0">
                          <a:solidFill>
                            <a:srgbClr val="000000"/>
                          </a:solidFill>
                          <a:effectLst/>
                          <a:latin typeface="Calibri" panose="020F0502020204030204" pitchFamily="34" charset="0"/>
                        </a:rPr>
                        <a:t>Indian Knowledge Systems</a:t>
                      </a:r>
                    </a:p>
                  </a:txBody>
                  <a:tcPr marL="751" marR="751" marT="751" marB="0" anchor="ctr"/>
                </a:tc>
                <a:tc rowSpan="4">
                  <a:txBody>
                    <a:bodyPr/>
                    <a:lstStyle/>
                    <a:p>
                      <a:pPr algn="l" fontAlgn="ctr"/>
                      <a:r>
                        <a:rPr lang="en-US" sz="1100" b="0" i="0" u="none" strike="noStrike" dirty="0">
                          <a:solidFill>
                            <a:srgbClr val="000000"/>
                          </a:solidFill>
                          <a:effectLst/>
                          <a:latin typeface="Calibri" panose="020F0502020204030204" pitchFamily="34" charset="0"/>
                        </a:rPr>
                        <a:t>Himachal Pradesh University, Shimla</a:t>
                      </a:r>
                    </a:p>
                  </a:txBody>
                  <a:tcPr marL="751" marR="751" marT="751" marB="0" anchor="ctr"/>
                </a:tc>
                <a:tc rowSpan="2">
                  <a:txBody>
                    <a:bodyPr/>
                    <a:lstStyle/>
                    <a:p>
                      <a:pPr algn="l" fontAlgn="ctr"/>
                      <a:r>
                        <a:rPr lang="en-US" sz="1100" u="none" strike="noStrike">
                          <a:effectLst/>
                        </a:rPr>
                        <a:t>RC-244 From 16/01/2023 to  28/01/2023</a:t>
                      </a: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1100" u="none" strike="noStrike" dirty="0">
                          <a:effectLst/>
                        </a:rPr>
                        <a:t>1</a:t>
                      </a:r>
                      <a:endParaRPr lang="en-IN" sz="1100" b="0" i="0" u="none" strike="noStrike" dirty="0">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1365832241"/>
                  </a:ext>
                </a:extLst>
              </a:tr>
              <a:tr h="118233">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fontAlgn="ctr"/>
                      <a:r>
                        <a:rPr lang="en-IN" sz="1100" u="none" strike="noStrike">
                          <a:effectLst/>
                        </a:rPr>
                        <a:t>1</a:t>
                      </a:r>
                      <a:endParaRPr lang="en-IN" sz="11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2183541520"/>
                  </a:ext>
                </a:extLst>
              </a:tr>
              <a:tr h="118233">
                <a:tc vMerge="1">
                  <a:txBody>
                    <a:bodyPr/>
                    <a:lstStyle/>
                    <a:p>
                      <a:endParaRPr lang="en-IN"/>
                    </a:p>
                  </a:txBody>
                  <a:tcPr/>
                </a:tc>
                <a:tc vMerge="1">
                  <a:txBody>
                    <a:bodyPr/>
                    <a:lstStyle/>
                    <a:p>
                      <a:endParaRPr lang="en-IN"/>
                    </a:p>
                  </a:txBody>
                  <a:tcPr/>
                </a:tc>
                <a:tc vMerge="1">
                  <a:txBody>
                    <a:bodyPr/>
                    <a:lstStyle/>
                    <a:p>
                      <a:pPr algn="l" fontAlgn="ctr"/>
                      <a:endParaRPr lang="en-US" sz="1000" b="0" i="0" u="none" strike="noStrike" dirty="0">
                        <a:solidFill>
                          <a:srgbClr val="000000"/>
                        </a:solidFill>
                        <a:effectLst/>
                        <a:latin typeface="Calibri" panose="020F0502020204030204" pitchFamily="34" charset="0"/>
                      </a:endParaRPr>
                    </a:p>
                  </a:txBody>
                  <a:tcPr marL="751" marR="751" marT="751" marB="0" anchor="ctr"/>
                </a:tc>
                <a:tc vMerge="1">
                  <a:txBody>
                    <a:bodyPr/>
                    <a:lstStyle/>
                    <a:p>
                      <a:pPr algn="l" fontAlgn="ctr"/>
                      <a:endParaRPr lang="en-US" sz="1000" b="0" i="0" u="none" strike="noStrike" dirty="0">
                        <a:solidFill>
                          <a:srgbClr val="000000"/>
                        </a:solidFill>
                        <a:effectLst/>
                        <a:latin typeface="Calibri" panose="020F0502020204030204" pitchFamily="34" charset="0"/>
                      </a:endParaRPr>
                    </a:p>
                  </a:txBody>
                  <a:tcPr marL="751" marR="751" marT="751" marB="0" anchor="ctr"/>
                </a:tc>
                <a:tc rowSpan="2">
                  <a:txBody>
                    <a:bodyPr/>
                    <a:lstStyle/>
                    <a:p>
                      <a:pPr algn="l" fontAlgn="ctr"/>
                      <a:r>
                        <a:rPr lang="en-US" sz="1100" u="none" strike="noStrike">
                          <a:effectLst/>
                        </a:rPr>
                        <a:t>RC-243 From 16/01/2023 to  28/01/2023</a:t>
                      </a: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349198662"/>
                  </a:ext>
                </a:extLst>
              </a:tr>
              <a:tr h="118233">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1098787494"/>
                  </a:ext>
                </a:extLst>
              </a:tr>
              <a:tr h="118233">
                <a:tc>
                  <a:txBody>
                    <a:bodyPr/>
                    <a:lstStyle/>
                    <a:p>
                      <a:pPr algn="ctr" fontAlgn="ctr"/>
                      <a:r>
                        <a:rPr lang="en-IN" sz="1100" u="none" strike="noStrike">
                          <a:effectLst/>
                        </a:rPr>
                        <a:t>50</a:t>
                      </a:r>
                      <a:endParaRPr lang="en-IN"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r>
                        <a:rPr lang="en-IN" sz="1100" u="none" strike="noStrike">
                          <a:effectLst/>
                        </a:rPr>
                        <a:t>Prof. Urvashi Pandya</a:t>
                      </a:r>
                      <a:endParaRPr lang="en-IN"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51" marR="751" marT="751" marB="0" anchor="ctr"/>
                </a:tc>
                <a:tc>
                  <a:txBody>
                    <a:bodyPr/>
                    <a:lstStyle/>
                    <a:p>
                      <a:pPr algn="l" fontAlgn="ctr"/>
                      <a:r>
                        <a:rPr lang="en-US" sz="1100" b="0" i="0" u="none" strike="noStrike" dirty="0">
                          <a:solidFill>
                            <a:srgbClr val="000000"/>
                          </a:solidFill>
                          <a:effectLst/>
                          <a:latin typeface="Calibri" panose="020F0502020204030204" pitchFamily="34" charset="0"/>
                        </a:rPr>
                        <a:t>University Of Mumbai</a:t>
                      </a:r>
                    </a:p>
                  </a:txBody>
                  <a:tcPr marL="751" marR="751" marT="751" marB="0" anchor="ctr"/>
                </a:tc>
                <a:tc>
                  <a:txBody>
                    <a:bodyPr/>
                    <a:lstStyle/>
                    <a:p>
                      <a:pPr algn="l" fontAlgn="ctr"/>
                      <a:r>
                        <a:rPr lang="en-US" sz="1100" u="none" strike="noStrike">
                          <a:effectLst/>
                        </a:rPr>
                        <a:t>RC-243 From 16/01/2023 to  28/01/2023</a:t>
                      </a: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1100" u="none" strike="noStrike">
                          <a:effectLst/>
                        </a:rPr>
                        <a:t>2</a:t>
                      </a:r>
                      <a:endParaRPr lang="en-IN" sz="11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613785232"/>
                  </a:ext>
                </a:extLst>
              </a:tr>
              <a:tr h="118233">
                <a:tc rowSpan="2">
                  <a:txBody>
                    <a:bodyPr/>
                    <a:lstStyle/>
                    <a:p>
                      <a:pPr algn="ctr" fontAlgn="ctr"/>
                      <a:r>
                        <a:rPr lang="en-IN" sz="1100" u="none" strike="noStrike">
                          <a:effectLst/>
                        </a:rPr>
                        <a:t>51</a:t>
                      </a:r>
                      <a:endParaRPr lang="en-IN" sz="1100" b="0" i="0" u="none" strike="noStrike">
                        <a:solidFill>
                          <a:srgbClr val="000000"/>
                        </a:solidFill>
                        <a:effectLst/>
                        <a:latin typeface="Calibri" panose="020F0502020204030204" pitchFamily="34" charset="0"/>
                      </a:endParaRPr>
                    </a:p>
                  </a:txBody>
                  <a:tcPr marL="751" marR="751" marT="751" marB="0" anchor="ctr"/>
                </a:tc>
                <a:tc rowSpan="2">
                  <a:txBody>
                    <a:bodyPr/>
                    <a:lstStyle/>
                    <a:p>
                      <a:pPr algn="l" fontAlgn="ctr"/>
                      <a:r>
                        <a:rPr lang="en-IN" sz="1100" u="none" strike="noStrike">
                          <a:effectLst/>
                        </a:rPr>
                        <a:t>Prof. Gurudutta Japee</a:t>
                      </a:r>
                      <a:endParaRPr lang="en-IN"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51" marR="751" marT="751" marB="0" anchor="ctr"/>
                </a:tc>
                <a:tc>
                  <a:txBody>
                    <a:bodyPr/>
                    <a:lstStyle/>
                    <a:p>
                      <a:pPr algn="l" fontAlgn="ctr"/>
                      <a:r>
                        <a:rPr lang="en-US" sz="1100" b="0" i="0" u="none" strike="noStrike" dirty="0">
                          <a:solidFill>
                            <a:srgbClr val="000000"/>
                          </a:solidFill>
                          <a:effectLst/>
                          <a:latin typeface="Calibri" panose="020F0502020204030204" pitchFamily="34" charset="0"/>
                        </a:rPr>
                        <a:t>S. D. School of Commerce, Gujarat University</a:t>
                      </a:r>
                    </a:p>
                  </a:txBody>
                  <a:tcPr marL="751" marR="751" marT="751" marB="0" anchor="ctr"/>
                </a:tc>
                <a:tc>
                  <a:txBody>
                    <a:bodyPr/>
                    <a:lstStyle/>
                    <a:p>
                      <a:pPr algn="l" fontAlgn="ctr"/>
                      <a:r>
                        <a:rPr lang="en-US" sz="1100" u="none" strike="noStrike">
                          <a:effectLst/>
                        </a:rPr>
                        <a:t>RC-243 From 16/01/2023 to  28/01/2023</a:t>
                      </a: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1100" u="none" strike="noStrike">
                          <a:effectLst/>
                        </a:rPr>
                        <a:t>2</a:t>
                      </a:r>
                      <a:endParaRPr lang="en-IN" sz="11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1634038596"/>
                  </a:ext>
                </a:extLst>
              </a:tr>
              <a:tr h="118233">
                <a:tc vMerge="1">
                  <a:txBody>
                    <a:bodyPr/>
                    <a:lstStyle/>
                    <a:p>
                      <a:endParaRPr lang="en-IN"/>
                    </a:p>
                  </a:txBody>
                  <a:tcPr/>
                </a:tc>
                <a:tc vMerge="1">
                  <a:txBody>
                    <a:bodyPr/>
                    <a:lstStyle/>
                    <a:p>
                      <a:endParaRPr lang="en-IN"/>
                    </a:p>
                  </a:txBody>
                  <a:tcPr/>
                </a:tc>
                <a:tc>
                  <a:txBody>
                    <a:bodyPr/>
                    <a:lstStyle/>
                    <a:p>
                      <a:pPr algn="l" fontAlgn="ctr"/>
                      <a:endParaRPr lang="en-IN" sz="1100" b="0" i="0" u="none" strike="noStrike">
                        <a:solidFill>
                          <a:srgbClr val="000000"/>
                        </a:solidFill>
                        <a:effectLst/>
                        <a:latin typeface="Calibri" panose="020F0502020204030204" pitchFamily="34" charset="0"/>
                      </a:endParaRPr>
                    </a:p>
                  </a:txBody>
                  <a:tcPr marL="751" marR="751" marT="751" marB="0" anchor="ctr"/>
                </a:tc>
                <a:tc>
                  <a:txBody>
                    <a:bodyPr/>
                    <a:lstStyle/>
                    <a:p>
                      <a:pPr algn="l" fontAlgn="ctr"/>
                      <a:endParaRPr lang="en-IN" sz="1100" b="0" i="0" u="none" strike="noStrike" dirty="0">
                        <a:solidFill>
                          <a:srgbClr val="000000"/>
                        </a:solidFill>
                        <a:effectLst/>
                        <a:latin typeface="Calibri" panose="020F0502020204030204" pitchFamily="34" charset="0"/>
                      </a:endParaRPr>
                    </a:p>
                  </a:txBody>
                  <a:tcPr marL="751" marR="751" marT="751" marB="0" anchor="ctr"/>
                </a:tc>
                <a:tc>
                  <a:txBody>
                    <a:bodyPr/>
                    <a:lstStyle/>
                    <a:p>
                      <a:pPr algn="l" fontAlgn="ctr"/>
                      <a:r>
                        <a:rPr lang="en-IN" sz="1100" u="none" strike="noStrike">
                          <a:effectLst/>
                        </a:rPr>
                        <a:t> </a:t>
                      </a:r>
                      <a:endParaRPr lang="en-IN" sz="11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1100" u="none" strike="noStrike">
                          <a:effectLst/>
                        </a:rPr>
                        <a:t>-</a:t>
                      </a:r>
                      <a:endParaRPr lang="en-IN" sz="11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3836498018"/>
                  </a:ext>
                </a:extLst>
              </a:tr>
              <a:tr h="235640">
                <a:tc rowSpan="3">
                  <a:txBody>
                    <a:bodyPr/>
                    <a:lstStyle/>
                    <a:p>
                      <a:pPr algn="ctr" fontAlgn="ctr"/>
                      <a:r>
                        <a:rPr lang="en-IN" sz="1100" u="none" strike="noStrike">
                          <a:effectLst/>
                        </a:rPr>
                        <a:t>52</a:t>
                      </a:r>
                      <a:endParaRPr lang="en-IN" sz="1100" b="0" i="0" u="none" strike="noStrike">
                        <a:solidFill>
                          <a:srgbClr val="000000"/>
                        </a:solidFill>
                        <a:effectLst/>
                        <a:latin typeface="Calibri" panose="020F0502020204030204" pitchFamily="34" charset="0"/>
                      </a:endParaRPr>
                    </a:p>
                  </a:txBody>
                  <a:tcPr marL="751" marR="751" marT="751" marB="0" anchor="ctr"/>
                </a:tc>
                <a:tc rowSpan="3">
                  <a:txBody>
                    <a:bodyPr/>
                    <a:lstStyle/>
                    <a:p>
                      <a:pPr algn="l" fontAlgn="ctr"/>
                      <a:r>
                        <a:rPr lang="en-IN" sz="1100" u="none" strike="noStrike">
                          <a:effectLst/>
                        </a:rPr>
                        <a:t>Prof. Mahesh Jivani</a:t>
                      </a:r>
                      <a:endParaRPr lang="en-IN" sz="1100" b="0" i="0" u="none" strike="noStrike">
                        <a:solidFill>
                          <a:srgbClr val="000000"/>
                        </a:solidFill>
                        <a:effectLst/>
                        <a:latin typeface="Calibri" panose="020F0502020204030204" pitchFamily="34" charset="0"/>
                      </a:endParaRPr>
                    </a:p>
                  </a:txBody>
                  <a:tcPr marL="751" marR="751" marT="751" marB="0" anchor="ctr"/>
                </a:tc>
                <a:tc rowSpan="2">
                  <a:txBody>
                    <a:bodyPr/>
                    <a:lstStyle/>
                    <a:p>
                      <a:pPr algn="l" fontAlgn="ctr"/>
                      <a:endParaRPr lang="en-US" sz="1100" b="0" i="0" u="none" strike="noStrike">
                        <a:solidFill>
                          <a:srgbClr val="000000"/>
                        </a:solidFill>
                        <a:effectLst/>
                        <a:latin typeface="Calibri" panose="020F0502020204030204" pitchFamily="34" charset="0"/>
                      </a:endParaRPr>
                    </a:p>
                  </a:txBody>
                  <a:tcPr marL="751" marR="751" marT="751" marB="0" anchor="ctr"/>
                </a:tc>
                <a:tc rowSpan="2">
                  <a:txBody>
                    <a:bodyPr/>
                    <a:lstStyle/>
                    <a:p>
                      <a:pPr algn="l" fontAlgn="ctr"/>
                      <a:r>
                        <a:rPr lang="en-US" sz="1100" b="0" i="0" u="none" strike="noStrike" dirty="0">
                          <a:solidFill>
                            <a:srgbClr val="000000"/>
                          </a:solidFill>
                          <a:effectLst/>
                          <a:latin typeface="Calibri" panose="020F0502020204030204" pitchFamily="34" charset="0"/>
                        </a:rPr>
                        <a:t>Department of Electronics Saurashtra University</a:t>
                      </a:r>
                    </a:p>
                    <a:p>
                      <a:pPr algn="l" fontAlgn="ctr"/>
                      <a:r>
                        <a:rPr lang="en-US" sz="1100" b="0" i="0" u="none" strike="noStrike" dirty="0">
                          <a:solidFill>
                            <a:srgbClr val="000000"/>
                          </a:solidFill>
                          <a:effectLst/>
                          <a:latin typeface="Calibri" panose="020F0502020204030204" pitchFamily="34" charset="0"/>
                        </a:rPr>
                        <a:t>Rajkot - 360005(Gujarat)</a:t>
                      </a:r>
                    </a:p>
                  </a:txBody>
                  <a:tcPr marL="751" marR="751" marT="751" marB="0" anchor="ctr"/>
                </a:tc>
                <a:tc rowSpan="2">
                  <a:txBody>
                    <a:bodyPr/>
                    <a:lstStyle/>
                    <a:p>
                      <a:pPr algn="l" fontAlgn="ctr"/>
                      <a:r>
                        <a:rPr lang="en-US" sz="1100" u="none" strike="noStrike">
                          <a:effectLst/>
                        </a:rPr>
                        <a:t>RC-243 From 16/01/2023 to  28/01/2023</a:t>
                      </a: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1100" u="none" strike="noStrike">
                          <a:effectLst/>
                        </a:rPr>
                        <a:t>2</a:t>
                      </a:r>
                      <a:endParaRPr lang="en-IN" sz="11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316549436"/>
                  </a:ext>
                </a:extLst>
              </a:tr>
              <a:tr h="118233">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fontAlgn="ctr"/>
                      <a:r>
                        <a:rPr lang="en-IN" sz="1100" u="none" strike="noStrike">
                          <a:effectLst/>
                        </a:rPr>
                        <a:t>2</a:t>
                      </a:r>
                      <a:endParaRPr lang="en-IN" sz="1100" b="0" i="0" u="none" strike="noStrike">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1318023412"/>
                  </a:ext>
                </a:extLst>
              </a:tr>
              <a:tr h="235640">
                <a:tc vMerge="1">
                  <a:txBody>
                    <a:bodyPr/>
                    <a:lstStyle/>
                    <a:p>
                      <a:endParaRPr lang="en-IN"/>
                    </a:p>
                  </a:txBody>
                  <a:tcPr/>
                </a:tc>
                <a:tc vMerge="1">
                  <a:txBody>
                    <a:bodyPr/>
                    <a:lstStyle/>
                    <a:p>
                      <a:endParaRPr lang="en-IN"/>
                    </a:p>
                  </a:txBody>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51" marR="751" marT="751" marB="0" anchor="ct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51" marR="751" marT="751" marB="0" anchor="ctr"/>
                </a:tc>
                <a:tc>
                  <a:txBody>
                    <a:bodyPr/>
                    <a:lstStyle/>
                    <a:p>
                      <a:pPr algn="l" fontAlgn="ctr"/>
                      <a:r>
                        <a:rPr lang="en-US" sz="1100" u="none" strike="noStrike">
                          <a:effectLst/>
                        </a:rPr>
                        <a:t>RC-241 From 07/02/2022 to 19/02/2022</a:t>
                      </a:r>
                      <a:endParaRPr lang="en-US" sz="1100" b="0" i="0" u="none" strike="noStrike">
                        <a:solidFill>
                          <a:srgbClr val="000000"/>
                        </a:solidFill>
                        <a:effectLst/>
                        <a:latin typeface="Calibri" panose="020F0502020204030204" pitchFamily="34" charset="0"/>
                      </a:endParaRPr>
                    </a:p>
                  </a:txBody>
                  <a:tcPr marL="751" marR="751" marT="751" marB="0" anchor="ctr"/>
                </a:tc>
                <a:tc>
                  <a:txBody>
                    <a:bodyPr/>
                    <a:lstStyle/>
                    <a:p>
                      <a:pPr algn="ctr" fontAlgn="ctr"/>
                      <a:r>
                        <a:rPr lang="en-IN" sz="1100" u="none" strike="noStrike" dirty="0">
                          <a:effectLst/>
                        </a:rPr>
                        <a:t>2</a:t>
                      </a:r>
                      <a:endParaRPr lang="en-IN" sz="1100" b="0" i="0" u="none" strike="noStrike" dirty="0">
                        <a:solidFill>
                          <a:srgbClr val="000000"/>
                        </a:solidFill>
                        <a:effectLst/>
                        <a:latin typeface="Calibri" panose="020F0502020204030204" pitchFamily="34" charset="0"/>
                      </a:endParaRPr>
                    </a:p>
                  </a:txBody>
                  <a:tcPr marL="751" marR="751" marT="751" marB="0" anchor="ctr"/>
                </a:tc>
                <a:extLst>
                  <a:ext uri="{0D108BD9-81ED-4DB2-BD59-A6C34878D82A}">
                    <a16:rowId xmlns:a16="http://schemas.microsoft.com/office/drawing/2014/main" xmlns="" val="2656584758"/>
                  </a:ext>
                </a:extLst>
              </a:tr>
            </a:tbl>
          </a:graphicData>
        </a:graphic>
      </p:graphicFrame>
    </p:spTree>
    <p:extLst>
      <p:ext uri="{BB962C8B-B14F-4D97-AF65-F5344CB8AC3E}">
        <p14:creationId xmlns:p14="http://schemas.microsoft.com/office/powerpoint/2010/main" xmlns="" val="1675263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F89A27-4A9F-7595-518C-569E6E57B13F}"/>
              </a:ext>
            </a:extLst>
          </p:cNvPr>
          <p:cNvSpPr>
            <a:spLocks noGrp="1"/>
          </p:cNvSpPr>
          <p:nvPr>
            <p:ph type="title"/>
          </p:nvPr>
        </p:nvSpPr>
        <p:spPr/>
        <p:txBody>
          <a:bodyPr/>
          <a:lstStyle/>
          <a:p>
            <a:r>
              <a:rPr lang="en-IN" b="1" dirty="0"/>
              <a:t>Pedagogy Used</a:t>
            </a:r>
            <a:r>
              <a:rPr lang="en-IN" dirty="0"/>
              <a:t/>
            </a:r>
            <a:br>
              <a:rPr lang="en-IN" dirty="0"/>
            </a:br>
            <a:endParaRPr lang="en-IN" dirty="0"/>
          </a:p>
        </p:txBody>
      </p:sp>
      <p:sp>
        <p:nvSpPr>
          <p:cNvPr id="4" name="Rectangle 1">
            <a:extLst>
              <a:ext uri="{FF2B5EF4-FFF2-40B4-BE49-F238E27FC236}">
                <a16:creationId xmlns:a16="http://schemas.microsoft.com/office/drawing/2014/main" xmlns="" id="{80B7B052-9E4B-D0E0-F6D5-DC8D8EE81F35}"/>
              </a:ext>
            </a:extLst>
          </p:cNvPr>
          <p:cNvSpPr>
            <a:spLocks noGrp="1" noChangeArrowheads="1"/>
          </p:cNvSpPr>
          <p:nvPr>
            <p:ph idx="1"/>
          </p:nvPr>
        </p:nvSpPr>
        <p:spPr bwMode="auto">
          <a:xfrm>
            <a:off x="3288220" y="1638884"/>
            <a:ext cx="4393319" cy="40922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R="0" lvl="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en-US" altLang="en-US" b="0" i="0" u="none" strike="noStrike" cap="none" normalizeH="0" baseline="0" dirty="0">
                <a:ln>
                  <a:noFill/>
                </a:ln>
                <a:solidFill>
                  <a:schemeClr val="accent1">
                    <a:lumMod val="50000"/>
                  </a:schemeClr>
                </a:solidFill>
                <a:effectLst/>
                <a:latin typeface="Arial" panose="020B0604020202020204" pitchFamily="34" charset="0"/>
              </a:rPr>
              <a:t>Teaching methodologies &amp; tools</a:t>
            </a:r>
          </a:p>
          <a:p>
            <a:pPr marR="0" lvl="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en-US" altLang="en-US" b="0" i="0" u="none" strike="noStrike" cap="none" normalizeH="0" baseline="0" dirty="0">
                <a:ln>
                  <a:noFill/>
                </a:ln>
                <a:solidFill>
                  <a:schemeClr val="accent1">
                    <a:lumMod val="50000"/>
                  </a:schemeClr>
                </a:solidFill>
                <a:effectLst/>
                <a:latin typeface="Arial" panose="020B0604020202020204" pitchFamily="34" charset="0"/>
              </a:rPr>
              <a:t>Case Studies</a:t>
            </a:r>
          </a:p>
          <a:p>
            <a:pPr marR="0" lvl="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en-US" altLang="en-US" b="0" i="0" u="none" strike="noStrike" cap="none" normalizeH="0" baseline="0" dirty="0">
                <a:ln>
                  <a:noFill/>
                </a:ln>
                <a:solidFill>
                  <a:schemeClr val="accent1">
                    <a:lumMod val="50000"/>
                  </a:schemeClr>
                </a:solidFill>
                <a:effectLst/>
                <a:latin typeface="Arial" panose="020B0604020202020204" pitchFamily="34" charset="0"/>
              </a:rPr>
              <a:t>Hands-on Training</a:t>
            </a:r>
          </a:p>
          <a:p>
            <a:pPr marR="0" lvl="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en-US" altLang="en-US" b="0" i="0" u="none" strike="noStrike" cap="none" normalizeH="0" baseline="0" dirty="0">
                <a:ln>
                  <a:noFill/>
                </a:ln>
                <a:solidFill>
                  <a:schemeClr val="accent1">
                    <a:lumMod val="50000"/>
                  </a:schemeClr>
                </a:solidFill>
                <a:effectLst/>
                <a:latin typeface="Arial" panose="020B0604020202020204" pitchFamily="34" charset="0"/>
              </a:rPr>
              <a:t>Interactive Learning</a:t>
            </a:r>
          </a:p>
          <a:p>
            <a:pPr marR="0" lvl="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en-US" altLang="en-US" b="0" i="0" u="none" strike="noStrike" cap="none" normalizeH="0" baseline="0" dirty="0">
                <a:ln>
                  <a:noFill/>
                </a:ln>
                <a:solidFill>
                  <a:schemeClr val="accent1">
                    <a:lumMod val="50000"/>
                  </a:schemeClr>
                </a:solidFill>
                <a:effectLst/>
                <a:latin typeface="Arial" panose="020B0604020202020204" pitchFamily="34" charset="0"/>
              </a:rPr>
              <a:t>Online Resources </a:t>
            </a:r>
            <a:endParaRPr lang="en-US" altLang="en-US" dirty="0">
              <a:solidFill>
                <a:schemeClr val="accent1">
                  <a:lumMod val="50000"/>
                </a:schemeClr>
              </a:solidFill>
              <a:latin typeface="Arial" panose="020B0604020202020204" pitchFamily="34" charset="0"/>
            </a:endParaRPr>
          </a:p>
          <a:p>
            <a:pPr marR="0" lvl="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en-US" altLang="en-US" b="0" i="0" u="none" strike="noStrike" cap="none" normalizeH="0" baseline="0" dirty="0">
                <a:ln>
                  <a:noFill/>
                </a:ln>
                <a:solidFill>
                  <a:schemeClr val="accent1">
                    <a:lumMod val="50000"/>
                  </a:schemeClr>
                </a:solidFill>
                <a:effectLst/>
                <a:latin typeface="Arial" panose="020B0604020202020204" pitchFamily="34" charset="0"/>
              </a:rPr>
              <a:t>Group Discussions</a:t>
            </a:r>
          </a:p>
          <a:p>
            <a:pPr marR="0" lvl="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lang="en-US" altLang="en-US" dirty="0">
                <a:solidFill>
                  <a:schemeClr val="accent1">
                    <a:lumMod val="50000"/>
                  </a:schemeClr>
                </a:solidFill>
                <a:latin typeface="Arial" panose="020B0604020202020204" pitchFamily="34" charset="0"/>
              </a:rPr>
              <a:t>Micro Teaching</a:t>
            </a:r>
            <a:endParaRPr kumimoji="0" lang="en-US" altLang="en-US" b="0" i="0" u="none" strike="noStrike" cap="none" normalizeH="0" baseline="0" dirty="0">
              <a:ln>
                <a:noFill/>
              </a:ln>
              <a:solidFill>
                <a:schemeClr val="accent1">
                  <a:lumMod val="50000"/>
                </a:schemeClr>
              </a:solidFill>
              <a:effectLst/>
              <a:latin typeface="Arial" panose="020B0604020202020204" pitchFamily="34" charset="0"/>
            </a:endParaRPr>
          </a:p>
          <a:p>
            <a:pPr marR="0" lvl="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endParaRPr kumimoji="0" lang="en-US" altLang="en-US" b="0" i="0" u="none" strike="noStrike" cap="none" normalizeH="0" baseline="0" dirty="0">
              <a:ln>
                <a:noFill/>
              </a:ln>
              <a:solidFill>
                <a:schemeClr val="accent1">
                  <a:lumMod val="50000"/>
                </a:schemeClr>
              </a:solidFill>
              <a:effectLst/>
              <a:latin typeface="Arial" panose="020B0604020202020204" pitchFamily="34" charset="0"/>
            </a:endParaRPr>
          </a:p>
        </p:txBody>
      </p:sp>
    </p:spTree>
    <p:extLst>
      <p:ext uri="{BB962C8B-B14F-4D97-AF65-F5344CB8AC3E}">
        <p14:creationId xmlns:p14="http://schemas.microsoft.com/office/powerpoint/2010/main" xmlns="" val="1591909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3A6C5B-A914-1A17-0A7C-899A8699A1F9}"/>
              </a:ext>
            </a:extLst>
          </p:cNvPr>
          <p:cNvSpPr>
            <a:spLocks noGrp="1"/>
          </p:cNvSpPr>
          <p:nvPr>
            <p:ph type="title"/>
          </p:nvPr>
        </p:nvSpPr>
        <p:spPr/>
        <p:txBody>
          <a:bodyPr/>
          <a:lstStyle/>
          <a:p>
            <a:r>
              <a:rPr lang="en-IN" b="1" dirty="0"/>
              <a:t>Broad Programme Overview</a:t>
            </a:r>
            <a:r>
              <a:rPr lang="en-IN" dirty="0"/>
              <a:t/>
            </a:r>
            <a:br>
              <a:rPr lang="en-IN" dirty="0"/>
            </a:br>
            <a:endParaRPr lang="en-IN" dirty="0"/>
          </a:p>
        </p:txBody>
      </p:sp>
      <p:sp>
        <p:nvSpPr>
          <p:cNvPr id="3" name="Content Placeholder 2">
            <a:extLst>
              <a:ext uri="{FF2B5EF4-FFF2-40B4-BE49-F238E27FC236}">
                <a16:creationId xmlns:a16="http://schemas.microsoft.com/office/drawing/2014/main" xmlns="" id="{8E07D762-6ACC-8315-B5A0-F7EE54409C87}"/>
              </a:ext>
            </a:extLst>
          </p:cNvPr>
          <p:cNvSpPr>
            <a:spLocks noGrp="1"/>
          </p:cNvSpPr>
          <p:nvPr>
            <p:ph idx="1"/>
          </p:nvPr>
        </p:nvSpPr>
        <p:spPr/>
        <p:txBody>
          <a:bodyPr/>
          <a:lstStyle/>
          <a:p>
            <a:pPr>
              <a:buFont typeface="Arial" panose="020B0604020202020204" pitchFamily="34" charset="0"/>
              <a:buChar char="•"/>
            </a:pPr>
            <a:r>
              <a:rPr lang="en-US" dirty="0"/>
              <a:t>Summary of key programmes objectives &amp; themes</a:t>
            </a:r>
          </a:p>
          <a:p>
            <a:pPr>
              <a:buFont typeface="Arial" panose="020B0604020202020204" pitchFamily="34" charset="0"/>
              <a:buChar char="•"/>
            </a:pPr>
            <a:r>
              <a:rPr lang="en-US" dirty="0"/>
              <a:t>Highlights of major initiatives</a:t>
            </a:r>
          </a:p>
          <a:p>
            <a:endParaRPr lang="en-IN" dirty="0"/>
          </a:p>
          <a:p>
            <a:r>
              <a:rPr lang="en-IN" sz="2800" dirty="0">
                <a:solidFill>
                  <a:schemeClr val="tx2"/>
                </a:solidFill>
              </a:rPr>
              <a:t>Innovative theme based STC &amp; RC like</a:t>
            </a:r>
          </a:p>
          <a:p>
            <a:pPr marL="0" indent="0">
              <a:buNone/>
            </a:pPr>
            <a:r>
              <a:rPr lang="en-IN" sz="2800" dirty="0">
                <a:solidFill>
                  <a:schemeClr val="tx2"/>
                </a:solidFill>
              </a:rPr>
              <a:t> “ Use of AI &amp; ITC in Education”</a:t>
            </a:r>
          </a:p>
          <a:p>
            <a:r>
              <a:rPr lang="en-IN" sz="2800" dirty="0">
                <a:solidFill>
                  <a:schemeClr val="tx2"/>
                </a:solidFill>
              </a:rPr>
              <a:t>“Vikshit Bharat Through Skill based Education”</a:t>
            </a:r>
          </a:p>
          <a:p>
            <a:r>
              <a:rPr lang="en-IN" sz="2800" dirty="0">
                <a:solidFill>
                  <a:schemeClr val="tx2"/>
                </a:solidFill>
              </a:rPr>
              <a:t>“Cyber </a:t>
            </a:r>
            <a:r>
              <a:rPr lang="en-IN" sz="2800">
                <a:solidFill>
                  <a:schemeClr val="tx2"/>
                </a:solidFill>
              </a:rPr>
              <a:t>crime/Cyber Security and law”</a:t>
            </a:r>
            <a:endParaRPr lang="en-IN" sz="2800" dirty="0">
              <a:solidFill>
                <a:schemeClr val="tx2"/>
              </a:solidFill>
            </a:endParaRPr>
          </a:p>
        </p:txBody>
      </p:sp>
    </p:spTree>
    <p:extLst>
      <p:ext uri="{BB962C8B-B14F-4D97-AF65-F5344CB8AC3E}">
        <p14:creationId xmlns:p14="http://schemas.microsoft.com/office/powerpoint/2010/main" xmlns="" val="1153235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1794FE-C48A-C05E-0EF3-A6B825F8344E}"/>
              </a:ext>
            </a:extLst>
          </p:cNvPr>
          <p:cNvSpPr>
            <a:spLocks noGrp="1"/>
          </p:cNvSpPr>
          <p:nvPr>
            <p:ph type="title"/>
          </p:nvPr>
        </p:nvSpPr>
        <p:spPr>
          <a:xfrm>
            <a:off x="0" y="0"/>
            <a:ext cx="10515600" cy="1325563"/>
          </a:xfrm>
        </p:spPr>
        <p:txBody>
          <a:bodyPr>
            <a:normAutofit fontScale="90000"/>
          </a:bodyPr>
          <a:lstStyle/>
          <a:p>
            <a:r>
              <a:rPr lang="en-IN" b="1" dirty="0"/>
              <a:t>Testimonials from Participants</a:t>
            </a:r>
            <a:r>
              <a:rPr lang="en-IN" dirty="0"/>
              <a:t/>
            </a:r>
            <a:br>
              <a:rPr lang="en-IN" dirty="0"/>
            </a:br>
            <a:endParaRPr lang="en-IN" dirty="0"/>
          </a:p>
        </p:txBody>
      </p:sp>
      <p:pic>
        <p:nvPicPr>
          <p:cNvPr id="9" name="Picture 8">
            <a:extLst>
              <a:ext uri="{FF2B5EF4-FFF2-40B4-BE49-F238E27FC236}">
                <a16:creationId xmlns:a16="http://schemas.microsoft.com/office/drawing/2014/main" xmlns="" id="{E4FFDB7E-7879-DBB2-317C-71D362821637}"/>
              </a:ext>
            </a:extLst>
          </p:cNvPr>
          <p:cNvPicPr>
            <a:picLocks noChangeAspect="1"/>
          </p:cNvPicPr>
          <p:nvPr/>
        </p:nvPicPr>
        <p:blipFill>
          <a:blip r:embed="rId2"/>
          <a:srcRect l="33038" t="14684" r="33829" b="7679"/>
          <a:stretch/>
        </p:blipFill>
        <p:spPr>
          <a:xfrm>
            <a:off x="1169042" y="662781"/>
            <a:ext cx="4419750" cy="5825461"/>
          </a:xfrm>
          <a:prstGeom prst="rect">
            <a:avLst/>
          </a:prstGeom>
        </p:spPr>
      </p:pic>
      <p:grpSp>
        <p:nvGrpSpPr>
          <p:cNvPr id="19" name="Group 18">
            <a:extLst>
              <a:ext uri="{FF2B5EF4-FFF2-40B4-BE49-F238E27FC236}">
                <a16:creationId xmlns:a16="http://schemas.microsoft.com/office/drawing/2014/main" xmlns="" id="{AF43CC57-4FA8-F2C5-A9D5-D686A1BF5CD3}"/>
              </a:ext>
            </a:extLst>
          </p:cNvPr>
          <p:cNvGrpSpPr/>
          <p:nvPr/>
        </p:nvGrpSpPr>
        <p:grpSpPr>
          <a:xfrm>
            <a:off x="5991827" y="662781"/>
            <a:ext cx="4926958" cy="5793843"/>
            <a:chOff x="6096000" y="975161"/>
            <a:chExt cx="5084191" cy="6434890"/>
          </a:xfrm>
        </p:grpSpPr>
        <p:pic>
          <p:nvPicPr>
            <p:cNvPr id="11" name="Picture 10">
              <a:extLst>
                <a:ext uri="{FF2B5EF4-FFF2-40B4-BE49-F238E27FC236}">
                  <a16:creationId xmlns:a16="http://schemas.microsoft.com/office/drawing/2014/main" xmlns="" id="{94159165-DE2C-E623-CF88-6927588FF050}"/>
                </a:ext>
              </a:extLst>
            </p:cNvPr>
            <p:cNvPicPr>
              <a:picLocks noChangeAspect="1"/>
            </p:cNvPicPr>
            <p:nvPr/>
          </p:nvPicPr>
          <p:blipFill>
            <a:blip r:embed="rId3"/>
            <a:srcRect l="30380" t="2026" r="30791" b="10606"/>
            <a:stretch/>
          </p:blipFill>
          <p:spPr>
            <a:xfrm>
              <a:off x="6096000" y="975161"/>
              <a:ext cx="5084191" cy="6434890"/>
            </a:xfrm>
            <a:prstGeom prst="rect">
              <a:avLst/>
            </a:prstGeom>
            <a:ln>
              <a:solidFill>
                <a:schemeClr val="tx1"/>
              </a:solidFill>
            </a:ln>
          </p:spPr>
        </p:pic>
        <p:pic>
          <p:nvPicPr>
            <p:cNvPr id="16" name="Picture 15">
              <a:extLst>
                <a:ext uri="{FF2B5EF4-FFF2-40B4-BE49-F238E27FC236}">
                  <a16:creationId xmlns:a16="http://schemas.microsoft.com/office/drawing/2014/main" xmlns="" id="{D06EC127-94CD-C137-A0D3-8C97A71F4F10}"/>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923503" y="1197918"/>
              <a:ext cx="840636" cy="1026714"/>
            </a:xfrm>
            <a:prstGeom prst="rect">
              <a:avLst/>
            </a:prstGeom>
            <a:ln>
              <a:solidFill>
                <a:schemeClr val="tx1"/>
              </a:solidFill>
            </a:ln>
          </p:spPr>
        </p:pic>
      </p:grpSp>
    </p:spTree>
    <p:extLst>
      <p:ext uri="{BB962C8B-B14F-4D97-AF65-F5344CB8AC3E}">
        <p14:creationId xmlns:p14="http://schemas.microsoft.com/office/powerpoint/2010/main" xmlns="" val="3473143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1E79741-EFB6-CC7E-4D75-AB84493E9A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8BD81FD6-C7F3-94A4-1B7A-59DAA2953D91}"/>
              </a:ext>
            </a:extLst>
          </p:cNvPr>
          <p:cNvSpPr>
            <a:spLocks noGrp="1"/>
          </p:cNvSpPr>
          <p:nvPr>
            <p:ph type="title"/>
          </p:nvPr>
        </p:nvSpPr>
        <p:spPr>
          <a:xfrm>
            <a:off x="0" y="0"/>
            <a:ext cx="10515600" cy="1325563"/>
          </a:xfrm>
        </p:spPr>
        <p:txBody>
          <a:bodyPr>
            <a:normAutofit fontScale="90000"/>
          </a:bodyPr>
          <a:lstStyle/>
          <a:p>
            <a:r>
              <a:rPr lang="en-IN" b="1" dirty="0"/>
              <a:t>Testimonials from Participants</a:t>
            </a:r>
            <a:r>
              <a:rPr lang="en-IN" dirty="0"/>
              <a:t/>
            </a:r>
            <a:br>
              <a:rPr lang="en-IN" dirty="0"/>
            </a:br>
            <a:endParaRPr lang="en-IN" dirty="0"/>
          </a:p>
        </p:txBody>
      </p:sp>
      <p:sp>
        <p:nvSpPr>
          <p:cNvPr id="4" name="TextBox 3">
            <a:extLst>
              <a:ext uri="{FF2B5EF4-FFF2-40B4-BE49-F238E27FC236}">
                <a16:creationId xmlns:a16="http://schemas.microsoft.com/office/drawing/2014/main" xmlns="" id="{DEE8D077-9918-9FFE-9CF9-7D6A0D866CEB}"/>
              </a:ext>
            </a:extLst>
          </p:cNvPr>
          <p:cNvSpPr txBox="1"/>
          <p:nvPr/>
        </p:nvSpPr>
        <p:spPr>
          <a:xfrm>
            <a:off x="2600181" y="790279"/>
            <a:ext cx="3479360" cy="2893100"/>
          </a:xfrm>
          <a:prstGeom prst="rect">
            <a:avLst/>
          </a:prstGeom>
          <a:noFill/>
        </p:spPr>
        <p:txBody>
          <a:bodyPr wrap="square">
            <a:spAutoFit/>
          </a:bodyPr>
          <a:lstStyle/>
          <a:p>
            <a:pPr algn="just"/>
            <a:r>
              <a:rPr lang="en-IN" sz="1400" dirty="0"/>
              <a:t>        The Faculty Induction Programme (FIP-128) (11/09/2023 to 07/10/2023) organized by UGC:MMTTC, Saurashtra University, was an enriching and comprehensive experience. The program covered a wide range of topics, from traditional Indian knowledge systems like Upanishads and Darshan </a:t>
            </a:r>
            <a:r>
              <a:rPr lang="en-IN" sz="1400" dirty="0" err="1"/>
              <a:t>Granth</a:t>
            </a:r>
            <a:r>
              <a:rPr lang="en-IN" sz="1400" dirty="0"/>
              <a:t> to modern educational tools such as AI in education and Learning Management Systems (LMS). The sessions on NEP 2020 and regulatory bodies provided valuable insights into the evolving landscape of higher education in India. </a:t>
            </a:r>
          </a:p>
        </p:txBody>
      </p:sp>
      <p:pic>
        <p:nvPicPr>
          <p:cNvPr id="6" name="Picture 5">
            <a:extLst>
              <a:ext uri="{FF2B5EF4-FFF2-40B4-BE49-F238E27FC236}">
                <a16:creationId xmlns:a16="http://schemas.microsoft.com/office/drawing/2014/main" xmlns="" id="{E34BFB9F-6CD2-1289-901C-9AABBB1AB89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94818" y="824827"/>
            <a:ext cx="2105363" cy="2523281"/>
          </a:xfrm>
          <a:prstGeom prst="rect">
            <a:avLst/>
          </a:prstGeom>
        </p:spPr>
      </p:pic>
      <p:sp>
        <p:nvSpPr>
          <p:cNvPr id="8" name="TextBox 7">
            <a:extLst>
              <a:ext uri="{FF2B5EF4-FFF2-40B4-BE49-F238E27FC236}">
                <a16:creationId xmlns:a16="http://schemas.microsoft.com/office/drawing/2014/main" xmlns="" id="{21FBBCC7-7F5B-D2EA-CB22-39D6343386CC}"/>
              </a:ext>
            </a:extLst>
          </p:cNvPr>
          <p:cNvSpPr txBox="1"/>
          <p:nvPr/>
        </p:nvSpPr>
        <p:spPr>
          <a:xfrm>
            <a:off x="494818" y="3344824"/>
            <a:ext cx="5584723" cy="2677656"/>
          </a:xfrm>
          <a:prstGeom prst="rect">
            <a:avLst/>
          </a:prstGeom>
          <a:noFill/>
        </p:spPr>
        <p:txBody>
          <a:bodyPr wrap="square">
            <a:spAutoFit/>
          </a:bodyPr>
          <a:lstStyle/>
          <a:p>
            <a:pPr algn="just"/>
            <a:r>
              <a:rPr lang="en-IN" sz="1400" dirty="0"/>
              <a:t>Case studies and micro-teaching exercises were particularly effective in enhancing practical teaching skills. The inclusion of yoga and ethical publication practices added a holistic dimension to the program. Overall, the FIP was well-structured, informative, and highly beneficial for professional growth as an academician. The facilitators were knowledgeable, and the interactive sessions fostered a collaborative learning environment. I would like to extend my heartfelt gratitude to the UGC: MMTTC, Saurashtra University, and all the organizing authorities for their efforts in conducting such a well-planned and impactful program. Thank you!</a:t>
            </a:r>
          </a:p>
          <a:p>
            <a:pPr algn="just"/>
            <a:r>
              <a:rPr lang="en-IN" sz="1400" dirty="0"/>
              <a:t>                                                                         - Dr. Kishan M. </a:t>
            </a:r>
            <a:r>
              <a:rPr lang="en-IN" sz="1400" dirty="0" err="1"/>
              <a:t>Badiyani</a:t>
            </a:r>
            <a:r>
              <a:rPr lang="en-IN" sz="1400" dirty="0"/>
              <a:t>,</a:t>
            </a:r>
          </a:p>
          <a:p>
            <a:pPr algn="just"/>
            <a:r>
              <a:rPr lang="en-IN" sz="1400" dirty="0"/>
              <a:t>		              Government  Commerce College, Jamnagar, Gujarat.</a:t>
            </a:r>
          </a:p>
        </p:txBody>
      </p:sp>
      <p:sp>
        <p:nvSpPr>
          <p:cNvPr id="10" name="TextBox 9">
            <a:extLst>
              <a:ext uri="{FF2B5EF4-FFF2-40B4-BE49-F238E27FC236}">
                <a16:creationId xmlns:a16="http://schemas.microsoft.com/office/drawing/2014/main" xmlns="" id="{700008D6-7F7B-4F5B-99F5-B1C284FBEC2C}"/>
              </a:ext>
            </a:extLst>
          </p:cNvPr>
          <p:cNvSpPr txBox="1"/>
          <p:nvPr/>
        </p:nvSpPr>
        <p:spPr>
          <a:xfrm>
            <a:off x="6607278" y="1481415"/>
            <a:ext cx="5584722" cy="4716484"/>
          </a:xfrm>
          <a:prstGeom prst="rect">
            <a:avLst/>
          </a:prstGeom>
          <a:noFill/>
        </p:spPr>
        <p:txBody>
          <a:bodyPr wrap="square" rtlCol="0">
            <a:spAutoFit/>
          </a:bodyPr>
          <a:lstStyle/>
          <a:p>
            <a:r>
              <a:rPr lang="en-IN" sz="1400" b="1" u="sng" dirty="0"/>
              <a:t>Google Drive Links of Participant Feedback/ Testimonials</a:t>
            </a:r>
          </a:p>
          <a:p>
            <a:endParaRPr lang="en-IN" sz="1400" b="1" u="sng" dirty="0">
              <a:effectLst/>
              <a:ea typeface="Calibri" panose="020F0502020204030204" pitchFamily="34" charset="0"/>
              <a:cs typeface="Shruti" panose="020B0502040204020203" pitchFamily="34" charset="0"/>
            </a:endParaRPr>
          </a:p>
          <a:p>
            <a:pPr marL="342900" indent="-342900">
              <a:buFont typeface="+mj-lt"/>
              <a:buAutoNum type="arabicPeriod"/>
            </a:pPr>
            <a:r>
              <a:rPr lang="en-US" sz="1600" dirty="0">
                <a:solidFill>
                  <a:schemeClr val="accent1">
                    <a:lumMod val="50000"/>
                  </a:schemeClr>
                </a:solidFill>
                <a:effectLst/>
                <a:ea typeface="Calibri" panose="020F0502020204030204" pitchFamily="34" charset="0"/>
                <a:cs typeface="Shruti" panose="020B0502040204020203" pitchFamily="34" charset="0"/>
                <a:hlinkClick r:id="rId3">
                  <a:extLst>
                    <a:ext uri="{A12FA001-AC4F-418D-AE19-62706E023703}">
                      <ahyp:hlinkClr xmlns:ahyp="http://schemas.microsoft.com/office/drawing/2018/hyperlinkcolor" xmlns="" val="tx"/>
                    </a:ext>
                  </a:extLst>
                </a:hlinkClick>
              </a:rPr>
              <a:t>https://drive.google.com/file/d/1HAoK3AFZ0vUN7xuWXnfTNEnW0T29wGgb/view</a:t>
            </a:r>
            <a:endParaRPr lang="en-US" sz="1600" dirty="0">
              <a:solidFill>
                <a:schemeClr val="accent1">
                  <a:lumMod val="50000"/>
                </a:schemeClr>
              </a:solidFill>
              <a:effectLst/>
              <a:ea typeface="Calibri" panose="020F0502020204030204" pitchFamily="34" charset="0"/>
              <a:cs typeface="Shruti" panose="020B0502040204020203" pitchFamily="34" charset="0"/>
            </a:endParaRPr>
          </a:p>
          <a:p>
            <a:pPr marL="342900" indent="-342900">
              <a:buFont typeface="+mj-lt"/>
              <a:buAutoNum type="arabicPeriod"/>
            </a:pPr>
            <a:endParaRPr lang="en-US" sz="1600" dirty="0">
              <a:solidFill>
                <a:srgbClr val="6B9F25"/>
              </a:solidFill>
              <a:effectLst/>
              <a:ea typeface="Calibri" panose="020F0502020204030204" pitchFamily="34" charset="0"/>
              <a:cs typeface="Shruti" panose="020B0502040204020203" pitchFamily="34" charset="0"/>
              <a:hlinkClick r:id="rId4">
                <a:extLst>
                  <a:ext uri="{A12FA001-AC4F-418D-AE19-62706E023703}">
                    <ahyp:hlinkClr xmlns:ahyp="http://schemas.microsoft.com/office/drawing/2018/hyperlinkcolor" xmlns="" val="tx"/>
                  </a:ext>
                </a:extLst>
              </a:hlinkClick>
            </a:endParaRPr>
          </a:p>
          <a:p>
            <a:pPr marL="342900" indent="-342900">
              <a:lnSpc>
                <a:spcPct val="115000"/>
              </a:lnSpc>
              <a:spcAft>
                <a:spcPts val="1000"/>
              </a:spcAft>
              <a:buFont typeface="+mj-lt"/>
              <a:buAutoNum type="arabicPeriod"/>
            </a:pPr>
            <a:r>
              <a:rPr lang="en-US" sz="1600" dirty="0">
                <a:solidFill>
                  <a:schemeClr val="accent1">
                    <a:lumMod val="50000"/>
                  </a:schemeClr>
                </a:solidFill>
                <a:effectLst/>
                <a:ea typeface="Calibri" panose="020F0502020204030204" pitchFamily="34" charset="0"/>
                <a:cs typeface="Shruti" panose="020B0502040204020203" pitchFamily="34" charset="0"/>
                <a:hlinkClick r:id="rId4">
                  <a:extLst>
                    <a:ext uri="{A12FA001-AC4F-418D-AE19-62706E023703}">
                      <ahyp:hlinkClr xmlns:ahyp="http://schemas.microsoft.com/office/drawing/2018/hyperlinkcolor" xmlns="" val="tx"/>
                    </a:ext>
                  </a:extLst>
                </a:hlinkClick>
              </a:rPr>
              <a:t>https://drive.google.com/file/d/1WizI3gSQ5Ko5RCxnkw8IhIIbIdmmVDqd/view?usp=drive_link</a:t>
            </a:r>
            <a:endParaRPr lang="en-IN" sz="1600" dirty="0">
              <a:solidFill>
                <a:schemeClr val="accent1">
                  <a:lumMod val="50000"/>
                </a:schemeClr>
              </a:solidFill>
              <a:ea typeface="Calibri" panose="020F0502020204030204" pitchFamily="34" charset="0"/>
              <a:cs typeface="Shruti" panose="020B0502040204020203" pitchFamily="34" charset="0"/>
            </a:endParaRPr>
          </a:p>
          <a:p>
            <a:pPr marL="342900" indent="-342900">
              <a:lnSpc>
                <a:spcPct val="115000"/>
              </a:lnSpc>
              <a:spcAft>
                <a:spcPts val="1000"/>
              </a:spcAft>
              <a:buFont typeface="+mj-lt"/>
              <a:buAutoNum type="arabicPeriod"/>
            </a:pPr>
            <a:r>
              <a:rPr lang="en-US" sz="1600" dirty="0">
                <a:solidFill>
                  <a:schemeClr val="accent1">
                    <a:lumMod val="50000"/>
                  </a:schemeClr>
                </a:solidFill>
                <a:effectLst/>
                <a:ea typeface="Calibri" panose="020F0502020204030204" pitchFamily="34" charset="0"/>
                <a:cs typeface="Shruti" panose="020B0502040204020203" pitchFamily="34" charset="0"/>
              </a:rPr>
              <a:t> </a:t>
            </a:r>
            <a:r>
              <a:rPr lang="en-US" sz="1600" dirty="0">
                <a:solidFill>
                  <a:schemeClr val="accent1">
                    <a:lumMod val="50000"/>
                  </a:schemeClr>
                </a:solidFill>
                <a:ea typeface="Calibri" panose="020F0502020204030204" pitchFamily="34" charset="0"/>
                <a:cs typeface="Shruti" panose="020B0502040204020203" pitchFamily="34" charset="0"/>
                <a:hlinkClick r:id="rId5">
                  <a:extLst>
                    <a:ext uri="{A12FA001-AC4F-418D-AE19-62706E023703}">
                      <ahyp:hlinkClr xmlns:ahyp="http://schemas.microsoft.com/office/drawing/2018/hyperlinkcolor" xmlns="" val="tx"/>
                    </a:ext>
                  </a:extLst>
                </a:hlinkClick>
              </a:rPr>
              <a:t>https://drive.google.com/file/d/1x10kYEPe6MsYhcAR6vYVt6vAYMpRR7hu/view?usp=drive_link</a:t>
            </a:r>
            <a:endParaRPr lang="en-US" sz="1600" dirty="0">
              <a:solidFill>
                <a:schemeClr val="accent1">
                  <a:lumMod val="50000"/>
                </a:schemeClr>
              </a:solidFill>
              <a:ea typeface="Calibri" panose="020F0502020204030204" pitchFamily="34" charset="0"/>
              <a:cs typeface="Shruti" panose="020B0502040204020203" pitchFamily="34" charset="0"/>
            </a:endParaRPr>
          </a:p>
          <a:p>
            <a:pPr marL="342900" indent="-342900">
              <a:lnSpc>
                <a:spcPct val="115000"/>
              </a:lnSpc>
              <a:spcAft>
                <a:spcPts val="1000"/>
              </a:spcAft>
              <a:buFont typeface="+mj-lt"/>
              <a:buAutoNum type="arabicPeriod"/>
            </a:pPr>
            <a:r>
              <a:rPr lang="en-US" sz="1600" dirty="0">
                <a:solidFill>
                  <a:schemeClr val="accent1">
                    <a:lumMod val="50000"/>
                  </a:schemeClr>
                </a:solidFill>
                <a:ea typeface="Calibri" panose="020F0502020204030204" pitchFamily="34" charset="0"/>
                <a:cs typeface="Shruti" panose="020B0502040204020203" pitchFamily="34" charset="0"/>
                <a:hlinkClick r:id="rId6">
                  <a:extLst>
                    <a:ext uri="{A12FA001-AC4F-418D-AE19-62706E023703}">
                      <ahyp:hlinkClr xmlns:ahyp="http://schemas.microsoft.com/office/drawing/2018/hyperlinkcolor" xmlns="" val="tx"/>
                    </a:ext>
                  </a:extLst>
                </a:hlinkClick>
              </a:rPr>
              <a:t>https://drive.google.com/file/d/1mwhxAIQoPqSnmCxbZWEAODUFxaAAEF5/view</a:t>
            </a:r>
            <a:endParaRPr lang="en-US" sz="1600" dirty="0">
              <a:solidFill>
                <a:schemeClr val="accent1">
                  <a:lumMod val="50000"/>
                </a:schemeClr>
              </a:solidFill>
              <a:ea typeface="Calibri" panose="020F0502020204030204" pitchFamily="34" charset="0"/>
              <a:cs typeface="Shruti" panose="020B0502040204020203" pitchFamily="34" charset="0"/>
            </a:endParaRPr>
          </a:p>
          <a:p>
            <a:pPr marL="342900" indent="-342900">
              <a:lnSpc>
                <a:spcPct val="115000"/>
              </a:lnSpc>
              <a:spcAft>
                <a:spcPts val="1000"/>
              </a:spcAft>
              <a:buFont typeface="+mj-lt"/>
              <a:buAutoNum type="arabicPeriod"/>
            </a:pPr>
            <a:endParaRPr lang="en-US" sz="1600" dirty="0">
              <a:solidFill>
                <a:schemeClr val="accent1">
                  <a:lumMod val="50000"/>
                </a:schemeClr>
              </a:solidFill>
              <a:ea typeface="Calibri" panose="020F0502020204030204" pitchFamily="34" charset="0"/>
              <a:cs typeface="Shruti" panose="020B0502040204020203" pitchFamily="34" charset="0"/>
            </a:endParaRPr>
          </a:p>
          <a:p>
            <a:pPr>
              <a:lnSpc>
                <a:spcPct val="115000"/>
              </a:lnSpc>
              <a:spcAft>
                <a:spcPts val="1000"/>
              </a:spcAft>
            </a:pPr>
            <a:r>
              <a:rPr lang="en-US" sz="1600" dirty="0">
                <a:solidFill>
                  <a:schemeClr val="accent1">
                    <a:lumMod val="50000"/>
                  </a:schemeClr>
                </a:solidFill>
                <a:ea typeface="Calibri" panose="020F0502020204030204" pitchFamily="34" charset="0"/>
                <a:cs typeface="Shruti" panose="020B0502040204020203" pitchFamily="34" charset="0"/>
              </a:rPr>
              <a:t>              (Please Ctrl + Click the link to play the video)</a:t>
            </a:r>
          </a:p>
          <a:p>
            <a:pPr>
              <a:lnSpc>
                <a:spcPct val="115000"/>
              </a:lnSpc>
              <a:spcAft>
                <a:spcPts val="1000"/>
              </a:spcAft>
            </a:pPr>
            <a:endParaRPr lang="en-US" sz="1600" dirty="0">
              <a:ea typeface="Calibri" panose="020F0502020204030204" pitchFamily="34" charset="0"/>
              <a:cs typeface="Shruti" panose="020B0502040204020203" pitchFamily="34" charset="0"/>
            </a:endParaRPr>
          </a:p>
        </p:txBody>
      </p:sp>
    </p:spTree>
    <p:extLst>
      <p:ext uri="{BB962C8B-B14F-4D97-AF65-F5344CB8AC3E}">
        <p14:creationId xmlns:p14="http://schemas.microsoft.com/office/powerpoint/2010/main" xmlns="" val="3500494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7FF45E4-0C04-4323-29C5-7C1C34E26B8B}"/>
              </a:ext>
            </a:extLst>
          </p:cNvPr>
          <p:cNvSpPr txBox="1"/>
          <p:nvPr/>
        </p:nvSpPr>
        <p:spPr>
          <a:xfrm>
            <a:off x="3969772" y="1978933"/>
            <a:ext cx="6695768" cy="5078313"/>
          </a:xfrm>
          <a:prstGeom prst="rect">
            <a:avLst/>
          </a:prstGeom>
          <a:noFill/>
        </p:spPr>
        <p:txBody>
          <a:bodyPr wrap="square">
            <a:spAutoFit/>
          </a:bodyPr>
          <a:lstStyle/>
          <a:p>
            <a:pPr algn="just">
              <a:buNone/>
            </a:pPr>
            <a:r>
              <a:rPr lang="en-US" dirty="0"/>
              <a:t>As Director of the M. M. T. T. C., I extend my sincerest gratitude for your unwavering dedication to shaping future generations. Our commitment to fostering innovation and excellence in education is truly commendable. The M. M. T. T. C. Rajkot remains steadfast in its mission to empower cutting-edge training and resources, ensuring the forefront of pedagogical advancements. We at MMTTC, Rajkot always look forward to our continued collaboration in elevating educational standards and nurturing a vibrant learning ecosystem.</a:t>
            </a:r>
          </a:p>
          <a:p>
            <a:pPr algn="just">
              <a:buNone/>
            </a:pPr>
            <a:endParaRPr lang="en-US" dirty="0"/>
          </a:p>
          <a:p>
            <a:pPr algn="r">
              <a:buNone/>
            </a:pPr>
            <a:r>
              <a:rPr lang="en-US" dirty="0"/>
              <a:t>Sincerely Yours,</a:t>
            </a:r>
          </a:p>
          <a:p>
            <a:pPr algn="r"/>
            <a:r>
              <a:rPr lang="en-IN" b="1" dirty="0"/>
              <a:t>Dr. Dhiren D. Pandya</a:t>
            </a:r>
          </a:p>
          <a:p>
            <a:pPr algn="r"/>
            <a:r>
              <a:rPr lang="en-IN" dirty="0"/>
              <a:t>Director</a:t>
            </a:r>
          </a:p>
          <a:p>
            <a:pPr algn="r"/>
            <a:r>
              <a:rPr lang="en-IN" dirty="0"/>
              <a:t>UGC:MMTTC</a:t>
            </a:r>
          </a:p>
          <a:p>
            <a:pPr algn="r"/>
            <a:r>
              <a:rPr lang="en-IN" dirty="0"/>
              <a:t>Saurashtra University</a:t>
            </a:r>
          </a:p>
          <a:p>
            <a:pPr algn="r"/>
            <a:r>
              <a:rPr lang="en-IN" dirty="0"/>
              <a:t>Rajkot.</a:t>
            </a:r>
          </a:p>
          <a:p>
            <a:pPr algn="just">
              <a:buNone/>
            </a:pPr>
            <a:endParaRPr lang="en-US" dirty="0"/>
          </a:p>
          <a:p>
            <a:pPr algn="just">
              <a:buNone/>
            </a:pPr>
            <a:r>
              <a:rPr lang="en-US" dirty="0"/>
              <a:t/>
            </a:r>
            <a:br>
              <a:rPr lang="en-US" dirty="0"/>
            </a:br>
            <a:endParaRPr lang="en-IN" dirty="0"/>
          </a:p>
        </p:txBody>
      </p:sp>
      <p:sp>
        <p:nvSpPr>
          <p:cNvPr id="5" name="TextBox 4">
            <a:extLst>
              <a:ext uri="{FF2B5EF4-FFF2-40B4-BE49-F238E27FC236}">
                <a16:creationId xmlns:a16="http://schemas.microsoft.com/office/drawing/2014/main" xmlns="" id="{592C71BF-3FE7-932A-46E8-BB587824AC4F}"/>
              </a:ext>
            </a:extLst>
          </p:cNvPr>
          <p:cNvSpPr txBox="1"/>
          <p:nvPr/>
        </p:nvSpPr>
        <p:spPr>
          <a:xfrm>
            <a:off x="875070" y="837888"/>
            <a:ext cx="9478297" cy="707886"/>
          </a:xfrm>
          <a:prstGeom prst="rect">
            <a:avLst/>
          </a:prstGeom>
          <a:noFill/>
        </p:spPr>
        <p:txBody>
          <a:bodyPr wrap="square">
            <a:spAutoFit/>
          </a:bodyPr>
          <a:lstStyle/>
          <a:p>
            <a:r>
              <a:rPr lang="en-US" sz="4000" b="1" cap="all" spc="100" dirty="0">
                <a:solidFill>
                  <a:schemeClr val="tx1">
                    <a:lumMod val="95000"/>
                    <a:lumOff val="5000"/>
                  </a:schemeClr>
                </a:solidFill>
                <a:latin typeface="+mj-lt"/>
                <a:ea typeface="+mj-ea"/>
                <a:cs typeface="+mj-cs"/>
              </a:rPr>
              <a:t>A Message of Gratitude and Commitment</a:t>
            </a:r>
            <a:endParaRPr lang="en-IN" sz="4000" b="1" cap="all" spc="100" dirty="0">
              <a:solidFill>
                <a:schemeClr val="tx1">
                  <a:lumMod val="95000"/>
                  <a:lumOff val="5000"/>
                </a:schemeClr>
              </a:solidFill>
              <a:latin typeface="+mj-lt"/>
              <a:ea typeface="+mj-ea"/>
              <a:cs typeface="+mj-cs"/>
            </a:endParaRPr>
          </a:p>
        </p:txBody>
      </p:sp>
      <p:pic>
        <p:nvPicPr>
          <p:cNvPr id="10" name="Picture 9">
            <a:extLst>
              <a:ext uri="{FF2B5EF4-FFF2-40B4-BE49-F238E27FC236}">
                <a16:creationId xmlns:a16="http://schemas.microsoft.com/office/drawing/2014/main" xmlns="" id="{30518B08-D017-3777-3D5F-B08B73E0BAAC}"/>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16200000">
            <a:off x="443063" y="2598788"/>
            <a:ext cx="3668663" cy="2445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2361920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C663E54-857A-E639-C0D8-7D5B5FC967D8}"/>
              </a:ext>
            </a:extLst>
          </p:cNvPr>
          <p:cNvSpPr>
            <a:spLocks noGrp="1"/>
          </p:cNvSpPr>
          <p:nvPr>
            <p:ph type="title"/>
          </p:nvPr>
        </p:nvSpPr>
        <p:spPr>
          <a:xfrm>
            <a:off x="838200" y="83771"/>
            <a:ext cx="9720072" cy="1499616"/>
          </a:xfrm>
        </p:spPr>
        <p:txBody>
          <a:bodyPr>
            <a:normAutofit/>
          </a:bodyPr>
          <a:lstStyle/>
          <a:p>
            <a:r>
              <a:rPr lang="en-US" sz="4000" dirty="0"/>
              <a:t>Programme Overview</a:t>
            </a:r>
            <a:endParaRPr lang="en-IN" sz="4000" dirty="0"/>
          </a:p>
        </p:txBody>
      </p:sp>
      <p:graphicFrame>
        <p:nvGraphicFramePr>
          <p:cNvPr id="3" name="Table 2">
            <a:extLst>
              <a:ext uri="{FF2B5EF4-FFF2-40B4-BE49-F238E27FC236}">
                <a16:creationId xmlns:a16="http://schemas.microsoft.com/office/drawing/2014/main" xmlns="" id="{5C21D9D3-8AD3-A856-057A-A64ED29CB81F}"/>
              </a:ext>
            </a:extLst>
          </p:cNvPr>
          <p:cNvGraphicFramePr>
            <a:graphicFrameLocks noGrp="1"/>
          </p:cNvGraphicFramePr>
          <p:nvPr>
            <p:extLst>
              <p:ext uri="{D42A27DB-BD31-4B8C-83A1-F6EECF244321}">
                <p14:modId xmlns:p14="http://schemas.microsoft.com/office/powerpoint/2010/main" xmlns="" val="950202962"/>
              </p:ext>
            </p:extLst>
          </p:nvPr>
        </p:nvGraphicFramePr>
        <p:xfrm>
          <a:off x="452284" y="1498664"/>
          <a:ext cx="11169744" cy="2250440"/>
        </p:xfrm>
        <a:graphic>
          <a:graphicData uri="http://schemas.openxmlformats.org/drawingml/2006/table">
            <a:tbl>
              <a:tblPr firstRow="1" bandRow="1">
                <a:tableStyleId>{ED083AE6-46FA-4A59-8FB0-9F97EB10719F}</a:tableStyleId>
              </a:tblPr>
              <a:tblGrid>
                <a:gridCol w="1366264">
                  <a:extLst>
                    <a:ext uri="{9D8B030D-6E8A-4147-A177-3AD203B41FA5}">
                      <a16:colId xmlns:a16="http://schemas.microsoft.com/office/drawing/2014/main" xmlns="" val="2220036621"/>
                    </a:ext>
                  </a:extLst>
                </a:gridCol>
                <a:gridCol w="980348">
                  <a:extLst>
                    <a:ext uri="{9D8B030D-6E8A-4147-A177-3AD203B41FA5}">
                      <a16:colId xmlns:a16="http://schemas.microsoft.com/office/drawing/2014/main" xmlns="" val="1921457848"/>
                    </a:ext>
                  </a:extLst>
                </a:gridCol>
                <a:gridCol w="980348">
                  <a:extLst>
                    <a:ext uri="{9D8B030D-6E8A-4147-A177-3AD203B41FA5}">
                      <a16:colId xmlns:a16="http://schemas.microsoft.com/office/drawing/2014/main" xmlns="" val="845159333"/>
                    </a:ext>
                  </a:extLst>
                </a:gridCol>
                <a:gridCol w="980348">
                  <a:extLst>
                    <a:ext uri="{9D8B030D-6E8A-4147-A177-3AD203B41FA5}">
                      <a16:colId xmlns:a16="http://schemas.microsoft.com/office/drawing/2014/main" xmlns="" val="1844461283"/>
                    </a:ext>
                  </a:extLst>
                </a:gridCol>
                <a:gridCol w="980348">
                  <a:extLst>
                    <a:ext uri="{9D8B030D-6E8A-4147-A177-3AD203B41FA5}">
                      <a16:colId xmlns:a16="http://schemas.microsoft.com/office/drawing/2014/main" xmlns="" val="2878861499"/>
                    </a:ext>
                  </a:extLst>
                </a:gridCol>
                <a:gridCol w="980348">
                  <a:extLst>
                    <a:ext uri="{9D8B030D-6E8A-4147-A177-3AD203B41FA5}">
                      <a16:colId xmlns:a16="http://schemas.microsoft.com/office/drawing/2014/main" xmlns="" val="3055831123"/>
                    </a:ext>
                  </a:extLst>
                </a:gridCol>
                <a:gridCol w="980348">
                  <a:extLst>
                    <a:ext uri="{9D8B030D-6E8A-4147-A177-3AD203B41FA5}">
                      <a16:colId xmlns:a16="http://schemas.microsoft.com/office/drawing/2014/main" xmlns="" val="167058934"/>
                    </a:ext>
                  </a:extLst>
                </a:gridCol>
                <a:gridCol w="980348">
                  <a:extLst>
                    <a:ext uri="{9D8B030D-6E8A-4147-A177-3AD203B41FA5}">
                      <a16:colId xmlns:a16="http://schemas.microsoft.com/office/drawing/2014/main" xmlns="" val="1489334044"/>
                    </a:ext>
                  </a:extLst>
                </a:gridCol>
                <a:gridCol w="980348">
                  <a:extLst>
                    <a:ext uri="{9D8B030D-6E8A-4147-A177-3AD203B41FA5}">
                      <a16:colId xmlns:a16="http://schemas.microsoft.com/office/drawing/2014/main" xmlns="" val="3826141480"/>
                    </a:ext>
                  </a:extLst>
                </a:gridCol>
                <a:gridCol w="980348">
                  <a:extLst>
                    <a:ext uri="{9D8B030D-6E8A-4147-A177-3AD203B41FA5}">
                      <a16:colId xmlns:a16="http://schemas.microsoft.com/office/drawing/2014/main" xmlns="" val="2751367880"/>
                    </a:ext>
                  </a:extLst>
                </a:gridCol>
                <a:gridCol w="980348">
                  <a:extLst>
                    <a:ext uri="{9D8B030D-6E8A-4147-A177-3AD203B41FA5}">
                      <a16:colId xmlns:a16="http://schemas.microsoft.com/office/drawing/2014/main" xmlns="" val="2489339053"/>
                    </a:ext>
                  </a:extLst>
                </a:gridCol>
              </a:tblGrid>
              <a:tr h="370840">
                <a:tc gridSpan="11">
                  <a:txBody>
                    <a:bodyPr/>
                    <a:lstStyle/>
                    <a:p>
                      <a:pPr algn="ctr" rtl="0" fontAlgn="t"/>
                      <a:r>
                        <a:rPr lang="en-US" sz="2000" b="1" dirty="0">
                          <a:solidFill>
                            <a:schemeClr val="tx1"/>
                          </a:solidFill>
                          <a:effectLst/>
                          <a:latin typeface="Times" panose="02020603050405020304" pitchFamily="18" charset="0"/>
                        </a:rPr>
                        <a:t>2023-24</a:t>
                      </a:r>
                      <a:endParaRPr lang="en-IN" sz="2000" b="1" dirty="0">
                        <a:solidFill>
                          <a:schemeClr val="tx1"/>
                        </a:solidFill>
                        <a:effectLst/>
                        <a:latin typeface="Times" panose="02020603050405020304" pitchFamily="18" charset="0"/>
                      </a:endParaRPr>
                    </a:p>
                  </a:txBody>
                  <a:tcPr/>
                </a:tc>
                <a:tc hMerge="1">
                  <a:txBody>
                    <a:bodyPr/>
                    <a:lstStyle/>
                    <a:p>
                      <a:pPr algn="ctr" rtl="0" fontAlgn="t"/>
                      <a:endParaRPr lang="en-IN" sz="1200" b="1" dirty="0">
                        <a:solidFill>
                          <a:schemeClr val="tx1"/>
                        </a:solidFill>
                        <a:effectLst/>
                        <a:latin typeface="Times" panose="02020603050405020304" pitchFamily="18" charset="0"/>
                      </a:endParaRPr>
                    </a:p>
                  </a:txBody>
                  <a:tcPr marL="28575" marR="28575" marT="0" marB="0"/>
                </a:tc>
                <a:tc hMerge="1">
                  <a:txBody>
                    <a:bodyPr/>
                    <a:lstStyle/>
                    <a:p>
                      <a:endParaRPr lang="en-IN"/>
                    </a:p>
                  </a:txBody>
                  <a:tcPr/>
                </a:tc>
                <a:tc hMerge="1">
                  <a:txBody>
                    <a:bodyPr/>
                    <a:lstStyle/>
                    <a:p>
                      <a:endParaRPr/>
                    </a:p>
                  </a:txBody>
                  <a:tcPr marL="28575" marR="28575" marT="0" marB="0"/>
                </a:tc>
                <a:tc hMerge="1">
                  <a:txBody>
                    <a:bodyPr/>
                    <a:lstStyle/>
                    <a:p>
                      <a:endParaRPr lang="en-IN"/>
                    </a:p>
                  </a:txBody>
                  <a:tcPr/>
                </a:tc>
                <a:tc hMerge="1">
                  <a:txBody>
                    <a:bodyPr/>
                    <a:lstStyle/>
                    <a:p>
                      <a:pPr algn="ctr" rtl="0" fontAlgn="t"/>
                      <a:endParaRPr lang="en-IN" sz="1200" b="1" dirty="0">
                        <a:solidFill>
                          <a:schemeClr val="tx1"/>
                        </a:solidFill>
                        <a:effectLst/>
                        <a:latin typeface="Times" panose="02020603050405020304" pitchFamily="18" charset="0"/>
                      </a:endParaRPr>
                    </a:p>
                  </a:txBody>
                  <a:tcPr marL="28575" marR="28575" marT="0" marB="0"/>
                </a:tc>
                <a:tc hMerge="1">
                  <a:txBody>
                    <a:bodyPr/>
                    <a:lstStyle/>
                    <a:p>
                      <a:endParaRPr lang="en-IN"/>
                    </a:p>
                  </a:txBody>
                  <a:tcPr/>
                </a:tc>
                <a:tc hMerge="1">
                  <a:txBody>
                    <a:bodyPr/>
                    <a:lstStyle/>
                    <a:p>
                      <a:pPr algn="ctr" rtl="0" fontAlgn="t"/>
                      <a:endParaRPr lang="en-IN" sz="1200" b="1" dirty="0">
                        <a:solidFill>
                          <a:schemeClr val="tx1"/>
                        </a:solidFill>
                        <a:effectLst/>
                        <a:latin typeface="Times" panose="02020603050405020304" pitchFamily="18" charset="0"/>
                      </a:endParaRPr>
                    </a:p>
                  </a:txBody>
                  <a:tcPr marL="28575" marR="28575" marT="0" marB="0"/>
                </a:tc>
                <a:tc hMerge="1">
                  <a:txBody>
                    <a:bodyPr/>
                    <a:lstStyle/>
                    <a:p>
                      <a:endParaRPr lang="en-IN"/>
                    </a:p>
                  </a:txBody>
                  <a:tcPr/>
                </a:tc>
                <a:tc hMerge="1">
                  <a:txBody>
                    <a:bodyPr/>
                    <a:lstStyle/>
                    <a:p>
                      <a:pPr algn="ctr" rtl="0" fontAlgn="t"/>
                      <a:endParaRPr lang="en-IN" sz="1200" b="1" dirty="0">
                        <a:solidFill>
                          <a:schemeClr val="tx1"/>
                        </a:solidFill>
                        <a:effectLst/>
                        <a:latin typeface="Times" panose="02020603050405020304" pitchFamily="18" charset="0"/>
                      </a:endParaRPr>
                    </a:p>
                  </a:txBody>
                  <a:tcPr marL="28575" marR="28575" marT="0" marB="0"/>
                </a:tc>
                <a:tc hMerge="1">
                  <a:txBody>
                    <a:bodyPr/>
                    <a:lstStyle/>
                    <a:p>
                      <a:endParaRPr lang="en-IN"/>
                    </a:p>
                  </a:txBody>
                  <a:tcPr/>
                </a:tc>
                <a:extLst>
                  <a:ext uri="{0D108BD9-81ED-4DB2-BD59-A6C34878D82A}">
                    <a16:rowId xmlns:a16="http://schemas.microsoft.com/office/drawing/2014/main" xmlns="" val="176092140"/>
                  </a:ext>
                </a:extLst>
              </a:tr>
              <a:tr h="370840">
                <a:tc rowSpan="3">
                  <a:txBody>
                    <a:bodyPr/>
                    <a:lstStyle/>
                    <a:p>
                      <a:r>
                        <a:rPr lang="en-US" sz="1600" dirty="0">
                          <a:solidFill>
                            <a:schemeClr val="tx1"/>
                          </a:solidFill>
                        </a:rPr>
                        <a:t>UGC : MMTTC SAURASHTRA UNIVERSITY</a:t>
                      </a:r>
                      <a:endParaRPr lang="en-IN" sz="1600" b="1" dirty="0">
                        <a:solidFill>
                          <a:schemeClr val="tx1"/>
                        </a:solidFill>
                      </a:endParaRPr>
                    </a:p>
                  </a:txBody>
                  <a:tcPr/>
                </a:tc>
                <a:tc gridSpan="2">
                  <a:txBody>
                    <a:bodyPr/>
                    <a:lstStyle/>
                    <a:p>
                      <a:pPr algn="ctr" rtl="0" fontAlgn="t"/>
                      <a:r>
                        <a:rPr lang="en-IN" sz="1200" b="1" dirty="0">
                          <a:solidFill>
                            <a:schemeClr val="tx1"/>
                          </a:solidFill>
                          <a:effectLst/>
                        </a:rPr>
                        <a:t>NEP Orientation &amp; Sensitization Program</a:t>
                      </a:r>
                      <a:endParaRPr lang="en-IN" sz="1200" b="1" dirty="0">
                        <a:solidFill>
                          <a:schemeClr val="tx1"/>
                        </a:solidFill>
                        <a:effectLst/>
                        <a:latin typeface="Times" panose="02020603050405020304" pitchFamily="18" charset="0"/>
                      </a:endParaRPr>
                    </a:p>
                  </a:txBody>
                  <a:tcPr marL="28575" marR="28575" marT="0" marB="0"/>
                </a:tc>
                <a:tc hMerge="1">
                  <a:txBody>
                    <a:bodyPr/>
                    <a:lstStyle/>
                    <a:p>
                      <a:endParaRPr lang="en-IN"/>
                    </a:p>
                  </a:txBody>
                  <a:tcPr/>
                </a:tc>
                <a:tc gridSpan="2">
                  <a:txBody>
                    <a:bodyPr/>
                    <a:lstStyle/>
                    <a:p>
                      <a:pPr algn="ctr" rtl="0" fontAlgn="t"/>
                      <a:r>
                        <a:rPr lang="en-IN" sz="1200" b="1">
                          <a:solidFill>
                            <a:schemeClr val="tx1"/>
                          </a:solidFill>
                          <a:effectLst/>
                        </a:rPr>
                        <a:t>Faculty Induction Program</a:t>
                      </a:r>
                      <a:endParaRPr lang="en-IN" sz="1200" b="1">
                        <a:solidFill>
                          <a:schemeClr val="tx1"/>
                        </a:solidFill>
                        <a:effectLst/>
                        <a:latin typeface="Times" panose="02020603050405020304" pitchFamily="18" charset="0"/>
                      </a:endParaRPr>
                    </a:p>
                  </a:txBody>
                  <a:tcPr marL="28575" marR="28575" marT="0" marB="0"/>
                </a:tc>
                <a:tc hMerge="1">
                  <a:txBody>
                    <a:bodyPr/>
                    <a:lstStyle/>
                    <a:p>
                      <a:endParaRPr lang="en-IN"/>
                    </a:p>
                  </a:txBody>
                  <a:tcPr/>
                </a:tc>
                <a:tc gridSpan="2">
                  <a:txBody>
                    <a:bodyPr/>
                    <a:lstStyle/>
                    <a:p>
                      <a:pPr algn="ctr" rtl="0" fontAlgn="t"/>
                      <a:r>
                        <a:rPr lang="en-IN" sz="1200" b="1">
                          <a:solidFill>
                            <a:schemeClr val="tx1"/>
                          </a:solidFill>
                          <a:effectLst/>
                        </a:rPr>
                        <a:t>Short Term Program</a:t>
                      </a:r>
                      <a:endParaRPr lang="en-IN" sz="1200" b="1">
                        <a:solidFill>
                          <a:schemeClr val="tx1"/>
                        </a:solidFill>
                        <a:effectLst/>
                        <a:latin typeface="Times" panose="02020603050405020304" pitchFamily="18" charset="0"/>
                      </a:endParaRPr>
                    </a:p>
                  </a:txBody>
                  <a:tcPr marL="28575" marR="28575" marT="0" marB="0"/>
                </a:tc>
                <a:tc hMerge="1">
                  <a:txBody>
                    <a:bodyPr/>
                    <a:lstStyle/>
                    <a:p>
                      <a:endParaRPr lang="en-IN"/>
                    </a:p>
                  </a:txBody>
                  <a:tcPr/>
                </a:tc>
                <a:tc gridSpan="2">
                  <a:txBody>
                    <a:bodyPr/>
                    <a:lstStyle/>
                    <a:p>
                      <a:pPr algn="ctr" rtl="0" fontAlgn="t"/>
                      <a:r>
                        <a:rPr lang="en-IN" sz="1200" b="1" dirty="0">
                          <a:solidFill>
                            <a:schemeClr val="tx1"/>
                          </a:solidFill>
                          <a:effectLst/>
                        </a:rPr>
                        <a:t>Refresher Course</a:t>
                      </a:r>
                      <a:endParaRPr lang="en-IN" sz="1200" b="1" dirty="0">
                        <a:solidFill>
                          <a:schemeClr val="tx1"/>
                        </a:solidFill>
                        <a:effectLst/>
                        <a:latin typeface="Times" panose="02020603050405020304" pitchFamily="18" charset="0"/>
                      </a:endParaRPr>
                    </a:p>
                  </a:txBody>
                  <a:tcPr marL="28575" marR="28575" marT="0" marB="0"/>
                </a:tc>
                <a:tc hMerge="1">
                  <a:txBody>
                    <a:bodyPr/>
                    <a:lstStyle/>
                    <a:p>
                      <a:endParaRPr lang="en-IN"/>
                    </a:p>
                  </a:txBody>
                  <a:tcPr/>
                </a:tc>
                <a:tc gridSpan="2">
                  <a:txBody>
                    <a:bodyPr/>
                    <a:lstStyle/>
                    <a:p>
                      <a:pPr algn="ctr" rtl="0" fontAlgn="t"/>
                      <a:r>
                        <a:rPr lang="en-US" sz="1200" b="1" dirty="0">
                          <a:solidFill>
                            <a:schemeClr val="tx1"/>
                          </a:solidFill>
                          <a:effectLst/>
                        </a:rPr>
                        <a:t>Total no. of programmes &amp; beneficiaries</a:t>
                      </a:r>
                      <a:endParaRPr lang="en-IN" sz="1200" b="1" dirty="0">
                        <a:solidFill>
                          <a:schemeClr val="tx1"/>
                        </a:solidFill>
                        <a:effectLst/>
                        <a:latin typeface="Times" panose="02020603050405020304" pitchFamily="18" charset="0"/>
                      </a:endParaRPr>
                    </a:p>
                  </a:txBody>
                  <a:tcPr marL="28575" marR="28575" marT="0" marB="0"/>
                </a:tc>
                <a:tc hMerge="1">
                  <a:txBody>
                    <a:bodyPr/>
                    <a:lstStyle/>
                    <a:p>
                      <a:pPr algn="ctr" rtl="0" fontAlgn="t"/>
                      <a:endParaRPr lang="en-IN" sz="1200" b="1" dirty="0">
                        <a:effectLst/>
                        <a:latin typeface="Times" panose="02020603050405020304" pitchFamily="18" charset="0"/>
                      </a:endParaRPr>
                    </a:p>
                  </a:txBody>
                  <a:tcPr marL="28575" marR="28575" marT="0" marB="0"/>
                </a:tc>
                <a:extLst>
                  <a:ext uri="{0D108BD9-81ED-4DB2-BD59-A6C34878D82A}">
                    <a16:rowId xmlns:a16="http://schemas.microsoft.com/office/drawing/2014/main" xmlns="" val="183048340"/>
                  </a:ext>
                </a:extLst>
              </a:tr>
              <a:tr h="741680">
                <a:tc vMerge="1">
                  <a:txBody>
                    <a:bodyPr/>
                    <a:lstStyle/>
                    <a:p>
                      <a:endParaRPr lang="en-IN" dirty="0"/>
                    </a:p>
                  </a:txBody>
                  <a:tcPr/>
                </a:tc>
                <a:tc>
                  <a:txBody>
                    <a:bodyPr/>
                    <a:lstStyle/>
                    <a:p>
                      <a:pPr algn="ctr" rtl="0" fontAlgn="ctr"/>
                      <a:r>
                        <a:rPr lang="en-IN" sz="1200" b="0" dirty="0">
                          <a:solidFill>
                            <a:schemeClr val="tx1"/>
                          </a:solidFill>
                          <a:effectLst/>
                        </a:rPr>
                        <a:t>No. of Programmes</a:t>
                      </a:r>
                      <a:endParaRPr lang="en-IN" sz="1200" b="0" dirty="0">
                        <a:solidFill>
                          <a:schemeClr val="tx1"/>
                        </a:solidFill>
                        <a:effectLst/>
                        <a:latin typeface="Times" panose="02020603050405020304" pitchFamily="18" charset="0"/>
                      </a:endParaRPr>
                    </a:p>
                  </a:txBody>
                  <a:tcPr marL="28575" marR="28575" marT="0" marB="0" anchor="ctr"/>
                </a:tc>
                <a:tc>
                  <a:txBody>
                    <a:bodyPr/>
                    <a:lstStyle/>
                    <a:p>
                      <a:pPr algn="ctr" rtl="0" fontAlgn="ctr"/>
                      <a:r>
                        <a:rPr lang="en-IN" sz="1200" b="0" dirty="0">
                          <a:solidFill>
                            <a:schemeClr val="tx1"/>
                          </a:solidFill>
                          <a:effectLst/>
                        </a:rPr>
                        <a:t>No. of Beneficiaries (PRESENT+ ABSENT)</a:t>
                      </a:r>
                      <a:endParaRPr lang="en-IN" sz="1200" b="0" dirty="0">
                        <a:solidFill>
                          <a:schemeClr val="tx1"/>
                        </a:solidFill>
                        <a:effectLst/>
                        <a:latin typeface="Times" panose="02020603050405020304" pitchFamily="18" charset="0"/>
                      </a:endParaRPr>
                    </a:p>
                  </a:txBody>
                  <a:tcPr marL="28575" marR="28575" marT="0" marB="0" anchor="ctr"/>
                </a:tc>
                <a:tc>
                  <a:txBody>
                    <a:bodyPr/>
                    <a:lstStyle/>
                    <a:p>
                      <a:pPr algn="ctr" rtl="0" fontAlgn="ctr"/>
                      <a:r>
                        <a:rPr lang="en-IN" sz="1200" b="0">
                          <a:solidFill>
                            <a:schemeClr val="tx1"/>
                          </a:solidFill>
                          <a:effectLst/>
                        </a:rPr>
                        <a:t>No. of Programmes</a:t>
                      </a:r>
                      <a:endParaRPr lang="en-IN" sz="1200" b="0">
                        <a:solidFill>
                          <a:schemeClr val="tx1"/>
                        </a:solidFill>
                        <a:effectLst/>
                        <a:latin typeface="Times" panose="02020603050405020304" pitchFamily="18" charset="0"/>
                      </a:endParaRPr>
                    </a:p>
                  </a:txBody>
                  <a:tcPr marL="28575" marR="28575" marT="0" marB="0" anchor="ctr"/>
                </a:tc>
                <a:tc>
                  <a:txBody>
                    <a:bodyPr/>
                    <a:lstStyle/>
                    <a:p>
                      <a:pPr algn="ctr" rtl="0" fontAlgn="ctr"/>
                      <a:r>
                        <a:rPr lang="en-IN" sz="1200" b="0" dirty="0">
                          <a:solidFill>
                            <a:schemeClr val="tx1"/>
                          </a:solidFill>
                          <a:effectLst/>
                        </a:rPr>
                        <a:t>No. of Beneficiaries</a:t>
                      </a:r>
                    </a:p>
                    <a:p>
                      <a:pPr algn="ctr" rtl="0" fontAlgn="ctr"/>
                      <a:r>
                        <a:rPr lang="en-IN" sz="1200" b="0" dirty="0">
                          <a:solidFill>
                            <a:schemeClr val="tx1"/>
                          </a:solidFill>
                          <a:effectLst/>
                        </a:rPr>
                        <a:t>(PRESENT+ ABSENT)</a:t>
                      </a:r>
                      <a:endParaRPr lang="en-IN" sz="1200" b="0" dirty="0">
                        <a:solidFill>
                          <a:schemeClr val="tx1"/>
                        </a:solidFill>
                        <a:effectLst/>
                        <a:latin typeface="Times" panose="02020603050405020304" pitchFamily="18" charset="0"/>
                      </a:endParaRPr>
                    </a:p>
                  </a:txBody>
                  <a:tcPr marL="28575" marR="28575" marT="0" marB="0" anchor="ctr"/>
                </a:tc>
                <a:tc>
                  <a:txBody>
                    <a:bodyPr/>
                    <a:lstStyle/>
                    <a:p>
                      <a:pPr algn="ctr" rtl="0" fontAlgn="ctr"/>
                      <a:r>
                        <a:rPr lang="en-IN" sz="1200" b="0">
                          <a:solidFill>
                            <a:schemeClr val="tx1"/>
                          </a:solidFill>
                          <a:effectLst/>
                        </a:rPr>
                        <a:t>No. of Programmes</a:t>
                      </a:r>
                      <a:endParaRPr lang="en-IN" sz="1200" b="0">
                        <a:solidFill>
                          <a:schemeClr val="tx1"/>
                        </a:solidFill>
                        <a:effectLst/>
                        <a:latin typeface="Times" panose="02020603050405020304" pitchFamily="18" charset="0"/>
                      </a:endParaRPr>
                    </a:p>
                  </a:txBody>
                  <a:tcPr marL="28575" marR="28575" marT="0" marB="0" anchor="ctr"/>
                </a:tc>
                <a:tc>
                  <a:txBody>
                    <a:bodyPr/>
                    <a:lstStyle/>
                    <a:p>
                      <a:pPr algn="ctr" rtl="0" fontAlgn="ctr"/>
                      <a:r>
                        <a:rPr lang="en-IN" sz="1200" b="0" dirty="0">
                          <a:solidFill>
                            <a:schemeClr val="tx1"/>
                          </a:solidFill>
                          <a:effectLst/>
                        </a:rPr>
                        <a:t>No. of Beneficiaries</a:t>
                      </a:r>
                    </a:p>
                    <a:p>
                      <a:pPr algn="ctr" rtl="0" fontAlgn="ctr"/>
                      <a:r>
                        <a:rPr lang="en-IN" sz="1200" b="0" dirty="0">
                          <a:solidFill>
                            <a:schemeClr val="tx1"/>
                          </a:solidFill>
                          <a:effectLst/>
                        </a:rPr>
                        <a:t>(PRESENT+ ABSENT)</a:t>
                      </a:r>
                      <a:endParaRPr lang="en-IN" sz="1200" b="0" dirty="0">
                        <a:solidFill>
                          <a:schemeClr val="tx1"/>
                        </a:solidFill>
                        <a:effectLst/>
                        <a:latin typeface="Times" panose="02020603050405020304" pitchFamily="18" charset="0"/>
                      </a:endParaRPr>
                    </a:p>
                  </a:txBody>
                  <a:tcPr marL="28575" marR="28575" marT="0" marB="0" anchor="ctr"/>
                </a:tc>
                <a:tc>
                  <a:txBody>
                    <a:bodyPr/>
                    <a:lstStyle/>
                    <a:p>
                      <a:pPr algn="ctr" rtl="0" fontAlgn="ctr"/>
                      <a:r>
                        <a:rPr lang="en-IN" sz="1200" b="0" dirty="0">
                          <a:solidFill>
                            <a:schemeClr val="tx1"/>
                          </a:solidFill>
                          <a:effectLst/>
                        </a:rPr>
                        <a:t>No. of Programmes</a:t>
                      </a:r>
                      <a:endParaRPr lang="en-IN" sz="1200" b="0" dirty="0">
                        <a:solidFill>
                          <a:schemeClr val="tx1"/>
                        </a:solidFill>
                        <a:effectLst/>
                        <a:latin typeface="Times" panose="02020603050405020304" pitchFamily="18" charset="0"/>
                      </a:endParaRPr>
                    </a:p>
                  </a:txBody>
                  <a:tcPr marL="28575" marR="28575" marT="0" marB="0" anchor="ctr"/>
                </a:tc>
                <a:tc>
                  <a:txBody>
                    <a:bodyPr/>
                    <a:lstStyle/>
                    <a:p>
                      <a:pPr algn="ctr" rtl="0" fontAlgn="ctr"/>
                      <a:r>
                        <a:rPr lang="en-IN" sz="1200" b="0" dirty="0">
                          <a:solidFill>
                            <a:schemeClr val="tx1"/>
                          </a:solidFill>
                          <a:effectLst/>
                        </a:rPr>
                        <a:t>No. of Beneficiaries</a:t>
                      </a:r>
                    </a:p>
                    <a:p>
                      <a:pPr algn="ctr" rtl="0" fontAlgn="ctr"/>
                      <a:r>
                        <a:rPr lang="en-IN" sz="1200" b="0" dirty="0">
                          <a:solidFill>
                            <a:schemeClr val="tx1"/>
                          </a:solidFill>
                          <a:effectLst/>
                        </a:rPr>
                        <a:t>(PRESENT+ ABSENT)</a:t>
                      </a:r>
                      <a:endParaRPr lang="en-IN" sz="1200" b="0" dirty="0">
                        <a:solidFill>
                          <a:schemeClr val="tx1"/>
                        </a:solidFill>
                        <a:effectLst/>
                        <a:latin typeface="Times" panose="02020603050405020304" pitchFamily="18" charset="0"/>
                      </a:endParaRPr>
                    </a:p>
                  </a:txBody>
                  <a:tcPr marL="28575" marR="28575" marT="0" marB="0" anchor="ctr"/>
                </a:tc>
                <a:tc>
                  <a:txBody>
                    <a:bodyPr/>
                    <a:lstStyle/>
                    <a:p>
                      <a:pPr algn="ctr" rtl="0" fontAlgn="ctr"/>
                      <a:r>
                        <a:rPr lang="en-IN" sz="1200" b="1" dirty="0">
                          <a:solidFill>
                            <a:schemeClr val="tx1"/>
                          </a:solidFill>
                          <a:effectLst/>
                        </a:rPr>
                        <a:t>No. of Programmes</a:t>
                      </a:r>
                      <a:endParaRPr lang="en-IN" sz="1200" b="1" dirty="0">
                        <a:solidFill>
                          <a:schemeClr val="tx1"/>
                        </a:solidFill>
                        <a:effectLst/>
                        <a:latin typeface="Times" panose="02020603050405020304" pitchFamily="18" charset="0"/>
                      </a:endParaRPr>
                    </a:p>
                  </a:txBody>
                  <a:tcPr marL="28575" marR="28575" marT="0" marB="0" anchor="ctr"/>
                </a:tc>
                <a:tc>
                  <a:txBody>
                    <a:bodyPr/>
                    <a:lstStyle/>
                    <a:p>
                      <a:pPr algn="ctr" rtl="0" fontAlgn="ctr"/>
                      <a:r>
                        <a:rPr lang="en-IN" sz="1200" b="0" dirty="0">
                          <a:solidFill>
                            <a:schemeClr val="tx1"/>
                          </a:solidFill>
                          <a:effectLst/>
                        </a:rPr>
                        <a:t>No. of Beneficiaries</a:t>
                      </a:r>
                    </a:p>
                    <a:p>
                      <a:pPr algn="ctr" rtl="0" fontAlgn="ctr"/>
                      <a:r>
                        <a:rPr lang="en-IN" sz="1200" b="0" dirty="0">
                          <a:solidFill>
                            <a:schemeClr val="tx1"/>
                          </a:solidFill>
                          <a:effectLst/>
                        </a:rPr>
                        <a:t>(PRESENT+ ABSENT)</a:t>
                      </a:r>
                      <a:endParaRPr lang="en-IN" sz="1200" b="0" dirty="0">
                        <a:solidFill>
                          <a:schemeClr val="tx1"/>
                        </a:solidFill>
                        <a:effectLst/>
                        <a:latin typeface="Times" panose="02020603050405020304" pitchFamily="18" charset="0"/>
                      </a:endParaRPr>
                    </a:p>
                  </a:txBody>
                  <a:tcPr marL="28575" marR="28575" marT="0" marB="0" anchor="ctr"/>
                </a:tc>
                <a:extLst>
                  <a:ext uri="{0D108BD9-81ED-4DB2-BD59-A6C34878D82A}">
                    <a16:rowId xmlns:a16="http://schemas.microsoft.com/office/drawing/2014/main" xmlns="" val="3957931114"/>
                  </a:ext>
                </a:extLst>
              </a:tr>
              <a:tr h="741680">
                <a:tc vMerge="1">
                  <a:txBody>
                    <a:bodyPr/>
                    <a:lstStyle/>
                    <a:p>
                      <a:endParaRPr lang="en-IN" dirty="0">
                        <a:solidFill>
                          <a:schemeClr val="tx1"/>
                        </a:solidFill>
                      </a:endParaRPr>
                    </a:p>
                  </a:txBody>
                  <a:tcPr/>
                </a:tc>
                <a:tc>
                  <a:txBody>
                    <a:bodyPr/>
                    <a:lstStyle/>
                    <a:p>
                      <a:pPr algn="ctr" rtl="0" fontAlgn="ctr"/>
                      <a:r>
                        <a:rPr lang="en-US" sz="1200" b="0" dirty="0">
                          <a:solidFill>
                            <a:schemeClr val="tx1"/>
                          </a:solidFill>
                          <a:effectLst/>
                          <a:latin typeface="Times" panose="02020603050405020304" pitchFamily="18" charset="0"/>
                        </a:rPr>
                        <a:t>06</a:t>
                      </a:r>
                      <a:endParaRPr lang="en-IN" sz="1200" b="0" dirty="0">
                        <a:solidFill>
                          <a:schemeClr val="tx1"/>
                        </a:solidFill>
                        <a:effectLst/>
                        <a:latin typeface="Times" panose="02020603050405020304" pitchFamily="18" charset="0"/>
                      </a:endParaRPr>
                    </a:p>
                  </a:txBody>
                  <a:tcPr marL="28575" marR="28575" marT="0" marB="0" anchor="ctr"/>
                </a:tc>
                <a:tc>
                  <a:txBody>
                    <a:bodyPr/>
                    <a:lstStyle/>
                    <a:p>
                      <a:pPr algn="ctr" rtl="0" fontAlgn="ctr"/>
                      <a:r>
                        <a:rPr lang="en-US" sz="1200" b="0" dirty="0">
                          <a:solidFill>
                            <a:schemeClr val="tx1"/>
                          </a:solidFill>
                          <a:effectLst/>
                          <a:latin typeface="Times" panose="02020603050405020304" pitchFamily="18" charset="0"/>
                        </a:rPr>
                        <a:t>697 (439+258)</a:t>
                      </a:r>
                      <a:endParaRPr lang="en-IN" sz="1200" b="0" dirty="0">
                        <a:solidFill>
                          <a:schemeClr val="tx1"/>
                        </a:solidFill>
                        <a:effectLst/>
                        <a:latin typeface="Times" panose="02020603050405020304" pitchFamily="18" charset="0"/>
                      </a:endParaRPr>
                    </a:p>
                  </a:txBody>
                  <a:tcPr marL="28575" marR="28575" marT="0" marB="0" anchor="ctr"/>
                </a:tc>
                <a:tc>
                  <a:txBody>
                    <a:bodyPr/>
                    <a:lstStyle/>
                    <a:p>
                      <a:pPr algn="ctr" rtl="0" fontAlgn="ctr"/>
                      <a:r>
                        <a:rPr lang="en-US" sz="1200" b="0" dirty="0">
                          <a:solidFill>
                            <a:schemeClr val="tx1"/>
                          </a:solidFill>
                          <a:effectLst/>
                          <a:latin typeface="Times" panose="02020603050405020304" pitchFamily="18" charset="0"/>
                        </a:rPr>
                        <a:t>03</a:t>
                      </a:r>
                      <a:endParaRPr lang="en-IN" sz="1200" b="0" dirty="0">
                        <a:solidFill>
                          <a:schemeClr val="tx1"/>
                        </a:solidFill>
                        <a:effectLst/>
                        <a:latin typeface="Times" panose="02020603050405020304" pitchFamily="18" charset="0"/>
                      </a:endParaRPr>
                    </a:p>
                  </a:txBody>
                  <a:tcPr marL="28575" marR="28575" marT="0" marB="0" anchor="ctr"/>
                </a:tc>
                <a:tc>
                  <a:txBody>
                    <a:bodyPr/>
                    <a:lstStyle/>
                    <a:p>
                      <a:pPr algn="ctr" rtl="0" fontAlgn="ctr"/>
                      <a:r>
                        <a:rPr lang="en-US" sz="1200" b="0" dirty="0">
                          <a:solidFill>
                            <a:schemeClr val="tx1"/>
                          </a:solidFill>
                          <a:effectLst/>
                          <a:latin typeface="Times" panose="02020603050405020304" pitchFamily="18" charset="0"/>
                        </a:rPr>
                        <a:t>154  (119+35)</a:t>
                      </a:r>
                      <a:endParaRPr lang="en-IN" sz="1200" b="0" dirty="0">
                        <a:solidFill>
                          <a:schemeClr val="tx1"/>
                        </a:solidFill>
                        <a:effectLst/>
                        <a:latin typeface="Times" panose="02020603050405020304" pitchFamily="18" charset="0"/>
                      </a:endParaRPr>
                    </a:p>
                  </a:txBody>
                  <a:tcPr marL="28575" marR="28575" marT="0" marB="0" anchor="ctr"/>
                </a:tc>
                <a:tc>
                  <a:txBody>
                    <a:bodyPr/>
                    <a:lstStyle/>
                    <a:p>
                      <a:pPr algn="ctr" rtl="0" fontAlgn="ctr"/>
                      <a:r>
                        <a:rPr lang="en-US" sz="1200" b="0" dirty="0">
                          <a:solidFill>
                            <a:schemeClr val="tx1"/>
                          </a:solidFill>
                          <a:effectLst/>
                          <a:latin typeface="Times" panose="02020603050405020304" pitchFamily="18" charset="0"/>
                        </a:rPr>
                        <a:t>00</a:t>
                      </a:r>
                      <a:endParaRPr lang="en-IN" sz="1200" b="0" dirty="0">
                        <a:solidFill>
                          <a:schemeClr val="tx1"/>
                        </a:solidFill>
                        <a:effectLst/>
                        <a:latin typeface="Times" panose="02020603050405020304" pitchFamily="18" charset="0"/>
                      </a:endParaRPr>
                    </a:p>
                  </a:txBody>
                  <a:tcPr marL="28575" marR="28575" marT="0" marB="0" anchor="ctr"/>
                </a:tc>
                <a:tc>
                  <a:txBody>
                    <a:bodyPr/>
                    <a:lstStyle/>
                    <a:p>
                      <a:pPr algn="ctr" rtl="0" fontAlgn="ctr"/>
                      <a:r>
                        <a:rPr lang="en-US" sz="1200" b="0" dirty="0">
                          <a:solidFill>
                            <a:schemeClr val="tx1"/>
                          </a:solidFill>
                          <a:effectLst/>
                          <a:latin typeface="Times" panose="02020603050405020304" pitchFamily="18" charset="0"/>
                        </a:rPr>
                        <a:t>--</a:t>
                      </a:r>
                      <a:endParaRPr lang="en-IN" sz="1200" b="0" dirty="0">
                        <a:solidFill>
                          <a:schemeClr val="tx1"/>
                        </a:solidFill>
                        <a:effectLst/>
                        <a:latin typeface="Times" panose="02020603050405020304" pitchFamily="18" charset="0"/>
                      </a:endParaRPr>
                    </a:p>
                  </a:txBody>
                  <a:tcPr marL="28575" marR="28575" marT="0" marB="0" anchor="ctr"/>
                </a:tc>
                <a:tc>
                  <a:txBody>
                    <a:bodyPr/>
                    <a:lstStyle/>
                    <a:p>
                      <a:pPr algn="ctr" rtl="0" fontAlgn="ctr"/>
                      <a:r>
                        <a:rPr lang="en-US" sz="1200" b="0" dirty="0">
                          <a:solidFill>
                            <a:schemeClr val="tx1"/>
                          </a:solidFill>
                          <a:effectLst/>
                          <a:latin typeface="Times" panose="02020603050405020304" pitchFamily="18" charset="0"/>
                        </a:rPr>
                        <a:t>03</a:t>
                      </a:r>
                      <a:endParaRPr lang="en-IN" sz="1200" b="0" dirty="0">
                        <a:solidFill>
                          <a:schemeClr val="tx1"/>
                        </a:solidFill>
                        <a:effectLst/>
                        <a:latin typeface="Times" panose="02020603050405020304" pitchFamily="18" charset="0"/>
                      </a:endParaRPr>
                    </a:p>
                  </a:txBody>
                  <a:tcPr marL="28575" marR="28575" marT="0" marB="0" anchor="ctr"/>
                </a:tc>
                <a:tc>
                  <a:txBody>
                    <a:bodyPr/>
                    <a:lstStyle/>
                    <a:p>
                      <a:pPr algn="ctr" rtl="0" fontAlgn="ctr"/>
                      <a:r>
                        <a:rPr lang="en-US" sz="1200" b="0" dirty="0">
                          <a:solidFill>
                            <a:schemeClr val="tx1"/>
                          </a:solidFill>
                          <a:effectLst/>
                          <a:latin typeface="Times" panose="02020603050405020304" pitchFamily="18" charset="0"/>
                        </a:rPr>
                        <a:t>139</a:t>
                      </a:r>
                      <a:r>
                        <a:rPr lang="en-US" sz="1200" b="0" baseline="0" dirty="0">
                          <a:solidFill>
                            <a:schemeClr val="tx1"/>
                          </a:solidFill>
                          <a:effectLst/>
                          <a:latin typeface="Times" panose="02020603050405020304" pitchFamily="18" charset="0"/>
                        </a:rPr>
                        <a:t>  (123+16)</a:t>
                      </a:r>
                      <a:endParaRPr lang="en-IN" sz="1200" b="0" dirty="0">
                        <a:solidFill>
                          <a:schemeClr val="tx1"/>
                        </a:solidFill>
                        <a:effectLst/>
                        <a:latin typeface="Times" panose="02020603050405020304" pitchFamily="18" charset="0"/>
                      </a:endParaRPr>
                    </a:p>
                  </a:txBody>
                  <a:tcPr marL="28575" marR="28575" marT="0" marB="0" anchor="ctr"/>
                </a:tc>
                <a:tc>
                  <a:txBody>
                    <a:bodyPr/>
                    <a:lstStyle/>
                    <a:p>
                      <a:pPr algn="ctr" rtl="0" fontAlgn="ctr"/>
                      <a:r>
                        <a:rPr lang="en-US" sz="1200" b="0" dirty="0">
                          <a:solidFill>
                            <a:schemeClr val="tx1"/>
                          </a:solidFill>
                          <a:effectLst/>
                          <a:latin typeface="Times" panose="02020603050405020304" pitchFamily="18" charset="0"/>
                        </a:rPr>
                        <a:t>12</a:t>
                      </a:r>
                      <a:endParaRPr lang="en-IN" sz="1200" b="0" dirty="0">
                        <a:solidFill>
                          <a:schemeClr val="tx1"/>
                        </a:solidFill>
                        <a:effectLst/>
                        <a:latin typeface="Times" panose="02020603050405020304" pitchFamily="18" charset="0"/>
                      </a:endParaRPr>
                    </a:p>
                  </a:txBody>
                  <a:tcPr marL="28575" marR="28575" marT="0" marB="0" anchor="ctr"/>
                </a:tc>
                <a:tc>
                  <a:txBody>
                    <a:bodyPr/>
                    <a:lstStyle/>
                    <a:p>
                      <a:pPr algn="ctr" rtl="0" fontAlgn="ctr"/>
                      <a:r>
                        <a:rPr lang="en-US" sz="1200" b="0" dirty="0">
                          <a:solidFill>
                            <a:schemeClr val="tx1"/>
                          </a:solidFill>
                          <a:effectLst/>
                          <a:latin typeface="Times" panose="02020603050405020304" pitchFamily="18" charset="0"/>
                        </a:rPr>
                        <a:t>990  (681+309)</a:t>
                      </a:r>
                      <a:endParaRPr lang="en-IN" sz="1200" b="0" dirty="0">
                        <a:solidFill>
                          <a:schemeClr val="tx1"/>
                        </a:solidFill>
                        <a:effectLst/>
                        <a:latin typeface="Times" panose="02020603050405020304" pitchFamily="18" charset="0"/>
                      </a:endParaRPr>
                    </a:p>
                  </a:txBody>
                  <a:tcPr marL="28575" marR="28575" marT="0" marB="0" anchor="ctr"/>
                </a:tc>
                <a:extLst>
                  <a:ext uri="{0D108BD9-81ED-4DB2-BD59-A6C34878D82A}">
                    <a16:rowId xmlns:a16="http://schemas.microsoft.com/office/drawing/2014/main" xmlns="" val="1811912485"/>
                  </a:ext>
                </a:extLst>
              </a:tr>
            </a:tbl>
          </a:graphicData>
        </a:graphic>
      </p:graphicFrame>
      <p:graphicFrame>
        <p:nvGraphicFramePr>
          <p:cNvPr id="5" name="Table 4">
            <a:extLst>
              <a:ext uri="{FF2B5EF4-FFF2-40B4-BE49-F238E27FC236}">
                <a16:creationId xmlns:a16="http://schemas.microsoft.com/office/drawing/2014/main" xmlns="" id="{2FB03EE0-569B-A9CC-46B1-DB656B4F80E2}"/>
              </a:ext>
            </a:extLst>
          </p:cNvPr>
          <p:cNvGraphicFramePr>
            <a:graphicFrameLocks noGrp="1"/>
          </p:cNvGraphicFramePr>
          <p:nvPr>
            <p:extLst>
              <p:ext uri="{D42A27DB-BD31-4B8C-83A1-F6EECF244321}">
                <p14:modId xmlns:p14="http://schemas.microsoft.com/office/powerpoint/2010/main" xmlns="" val="701439383"/>
              </p:ext>
            </p:extLst>
          </p:nvPr>
        </p:nvGraphicFramePr>
        <p:xfrm>
          <a:off x="442452" y="4172395"/>
          <a:ext cx="11179576" cy="2320480"/>
        </p:xfrm>
        <a:graphic>
          <a:graphicData uri="http://schemas.openxmlformats.org/drawingml/2006/table">
            <a:tbl>
              <a:tblPr firstRow="1" bandRow="1">
                <a:tableStyleId>{ED083AE6-46FA-4A59-8FB0-9F97EB10719F}</a:tableStyleId>
              </a:tblPr>
              <a:tblGrid>
                <a:gridCol w="1376096">
                  <a:extLst>
                    <a:ext uri="{9D8B030D-6E8A-4147-A177-3AD203B41FA5}">
                      <a16:colId xmlns:a16="http://schemas.microsoft.com/office/drawing/2014/main" xmlns="" val="2220036621"/>
                    </a:ext>
                  </a:extLst>
                </a:gridCol>
                <a:gridCol w="980348">
                  <a:extLst>
                    <a:ext uri="{9D8B030D-6E8A-4147-A177-3AD203B41FA5}">
                      <a16:colId xmlns:a16="http://schemas.microsoft.com/office/drawing/2014/main" xmlns="" val="1921457848"/>
                    </a:ext>
                  </a:extLst>
                </a:gridCol>
                <a:gridCol w="980348">
                  <a:extLst>
                    <a:ext uri="{9D8B030D-6E8A-4147-A177-3AD203B41FA5}">
                      <a16:colId xmlns:a16="http://schemas.microsoft.com/office/drawing/2014/main" xmlns="" val="845159333"/>
                    </a:ext>
                  </a:extLst>
                </a:gridCol>
                <a:gridCol w="980348">
                  <a:extLst>
                    <a:ext uri="{9D8B030D-6E8A-4147-A177-3AD203B41FA5}">
                      <a16:colId xmlns:a16="http://schemas.microsoft.com/office/drawing/2014/main" xmlns="" val="1844461283"/>
                    </a:ext>
                  </a:extLst>
                </a:gridCol>
                <a:gridCol w="980348">
                  <a:extLst>
                    <a:ext uri="{9D8B030D-6E8A-4147-A177-3AD203B41FA5}">
                      <a16:colId xmlns:a16="http://schemas.microsoft.com/office/drawing/2014/main" xmlns="" val="2878861499"/>
                    </a:ext>
                  </a:extLst>
                </a:gridCol>
                <a:gridCol w="980348">
                  <a:extLst>
                    <a:ext uri="{9D8B030D-6E8A-4147-A177-3AD203B41FA5}">
                      <a16:colId xmlns:a16="http://schemas.microsoft.com/office/drawing/2014/main" xmlns="" val="3055831123"/>
                    </a:ext>
                  </a:extLst>
                </a:gridCol>
                <a:gridCol w="980348">
                  <a:extLst>
                    <a:ext uri="{9D8B030D-6E8A-4147-A177-3AD203B41FA5}">
                      <a16:colId xmlns:a16="http://schemas.microsoft.com/office/drawing/2014/main" xmlns="" val="167058934"/>
                    </a:ext>
                  </a:extLst>
                </a:gridCol>
                <a:gridCol w="980348">
                  <a:extLst>
                    <a:ext uri="{9D8B030D-6E8A-4147-A177-3AD203B41FA5}">
                      <a16:colId xmlns:a16="http://schemas.microsoft.com/office/drawing/2014/main" xmlns="" val="1489334044"/>
                    </a:ext>
                  </a:extLst>
                </a:gridCol>
                <a:gridCol w="980348">
                  <a:extLst>
                    <a:ext uri="{9D8B030D-6E8A-4147-A177-3AD203B41FA5}">
                      <a16:colId xmlns:a16="http://schemas.microsoft.com/office/drawing/2014/main" xmlns="" val="3826141480"/>
                    </a:ext>
                  </a:extLst>
                </a:gridCol>
                <a:gridCol w="980348">
                  <a:extLst>
                    <a:ext uri="{9D8B030D-6E8A-4147-A177-3AD203B41FA5}">
                      <a16:colId xmlns:a16="http://schemas.microsoft.com/office/drawing/2014/main" xmlns="" val="2751367880"/>
                    </a:ext>
                  </a:extLst>
                </a:gridCol>
                <a:gridCol w="980348">
                  <a:extLst>
                    <a:ext uri="{9D8B030D-6E8A-4147-A177-3AD203B41FA5}">
                      <a16:colId xmlns:a16="http://schemas.microsoft.com/office/drawing/2014/main" xmlns="" val="2489339053"/>
                    </a:ext>
                  </a:extLst>
                </a:gridCol>
              </a:tblGrid>
              <a:tr h="466280">
                <a:tc gridSpan="11">
                  <a:txBody>
                    <a:bodyPr/>
                    <a:lstStyle/>
                    <a:p>
                      <a:pPr algn="ctr" rtl="0" fontAlgn="t"/>
                      <a:r>
                        <a:rPr lang="en-US" sz="2000" b="1" dirty="0">
                          <a:solidFill>
                            <a:schemeClr val="tx1"/>
                          </a:solidFill>
                          <a:effectLst/>
                          <a:latin typeface="Times" panose="02020603050405020304" pitchFamily="18" charset="0"/>
                        </a:rPr>
                        <a:t>2024-25</a:t>
                      </a:r>
                      <a:endParaRPr lang="en-IN" sz="2000" b="1" dirty="0">
                        <a:solidFill>
                          <a:schemeClr val="tx1"/>
                        </a:solidFill>
                        <a:effectLst/>
                        <a:latin typeface="Times" panose="02020603050405020304" pitchFamily="18" charset="0"/>
                      </a:endParaRPr>
                    </a:p>
                  </a:txBody>
                  <a:tcPr/>
                </a:tc>
                <a:tc hMerge="1">
                  <a:txBody>
                    <a:bodyPr/>
                    <a:lstStyle/>
                    <a:p>
                      <a:pPr algn="ctr" rtl="0" fontAlgn="t"/>
                      <a:endParaRPr lang="en-IN" sz="1200" b="1" dirty="0">
                        <a:solidFill>
                          <a:schemeClr val="tx1"/>
                        </a:solidFill>
                        <a:effectLst/>
                        <a:latin typeface="Times" panose="02020603050405020304" pitchFamily="18" charset="0"/>
                      </a:endParaRPr>
                    </a:p>
                  </a:txBody>
                  <a:tcPr marL="28575" marR="28575" marT="0" marB="0"/>
                </a:tc>
                <a:tc hMerge="1">
                  <a:txBody>
                    <a:bodyPr/>
                    <a:lstStyle/>
                    <a:p>
                      <a:endParaRPr lang="en-IN"/>
                    </a:p>
                  </a:txBody>
                  <a:tcPr/>
                </a:tc>
                <a:tc hMerge="1">
                  <a:txBody>
                    <a:bodyPr/>
                    <a:lstStyle/>
                    <a:p>
                      <a:endParaRPr/>
                    </a:p>
                  </a:txBody>
                  <a:tcPr marL="28575" marR="28575" marT="0" marB="0"/>
                </a:tc>
                <a:tc hMerge="1">
                  <a:txBody>
                    <a:bodyPr/>
                    <a:lstStyle/>
                    <a:p>
                      <a:endParaRPr lang="en-IN"/>
                    </a:p>
                  </a:txBody>
                  <a:tcPr/>
                </a:tc>
                <a:tc hMerge="1">
                  <a:txBody>
                    <a:bodyPr/>
                    <a:lstStyle/>
                    <a:p>
                      <a:pPr algn="ctr" rtl="0" fontAlgn="t"/>
                      <a:endParaRPr lang="en-IN" sz="1200" b="1" dirty="0">
                        <a:solidFill>
                          <a:schemeClr val="tx1"/>
                        </a:solidFill>
                        <a:effectLst/>
                        <a:latin typeface="Times" panose="02020603050405020304" pitchFamily="18" charset="0"/>
                      </a:endParaRPr>
                    </a:p>
                  </a:txBody>
                  <a:tcPr marL="28575" marR="28575" marT="0" marB="0"/>
                </a:tc>
                <a:tc hMerge="1">
                  <a:txBody>
                    <a:bodyPr/>
                    <a:lstStyle/>
                    <a:p>
                      <a:endParaRPr lang="en-IN"/>
                    </a:p>
                  </a:txBody>
                  <a:tcPr/>
                </a:tc>
                <a:tc hMerge="1">
                  <a:txBody>
                    <a:bodyPr/>
                    <a:lstStyle/>
                    <a:p>
                      <a:pPr algn="ctr" rtl="0" fontAlgn="t"/>
                      <a:endParaRPr lang="en-IN" sz="1200" b="1" dirty="0">
                        <a:solidFill>
                          <a:schemeClr val="tx1"/>
                        </a:solidFill>
                        <a:effectLst/>
                        <a:latin typeface="Times" panose="02020603050405020304" pitchFamily="18" charset="0"/>
                      </a:endParaRPr>
                    </a:p>
                  </a:txBody>
                  <a:tcPr marL="28575" marR="28575" marT="0" marB="0"/>
                </a:tc>
                <a:tc hMerge="1">
                  <a:txBody>
                    <a:bodyPr/>
                    <a:lstStyle/>
                    <a:p>
                      <a:endParaRPr lang="en-IN"/>
                    </a:p>
                  </a:txBody>
                  <a:tcPr/>
                </a:tc>
                <a:tc hMerge="1">
                  <a:txBody>
                    <a:bodyPr/>
                    <a:lstStyle/>
                    <a:p>
                      <a:pPr algn="ctr" rtl="0" fontAlgn="t"/>
                      <a:endParaRPr lang="en-IN" sz="1200" b="1" dirty="0">
                        <a:solidFill>
                          <a:schemeClr val="tx1"/>
                        </a:solidFill>
                        <a:effectLst/>
                        <a:latin typeface="Times" panose="02020603050405020304" pitchFamily="18" charset="0"/>
                      </a:endParaRPr>
                    </a:p>
                  </a:txBody>
                  <a:tcPr marL="28575" marR="28575" marT="0" marB="0"/>
                </a:tc>
                <a:tc hMerge="1">
                  <a:txBody>
                    <a:bodyPr/>
                    <a:lstStyle/>
                    <a:p>
                      <a:endParaRPr lang="en-IN"/>
                    </a:p>
                  </a:txBody>
                  <a:tcPr/>
                </a:tc>
                <a:extLst>
                  <a:ext uri="{0D108BD9-81ED-4DB2-BD59-A6C34878D82A}">
                    <a16:rowId xmlns:a16="http://schemas.microsoft.com/office/drawing/2014/main" xmlns="" val="176092140"/>
                  </a:ext>
                </a:extLst>
              </a:tr>
              <a:tr h="370840">
                <a:tc rowSpan="3">
                  <a:txBody>
                    <a:bodyPr/>
                    <a:lstStyle/>
                    <a:p>
                      <a:endParaRPr lang="en-US" sz="1800" b="1" dirty="0">
                        <a:solidFill>
                          <a:schemeClr val="tx1"/>
                        </a:solidFill>
                      </a:endParaRPr>
                    </a:p>
                    <a:p>
                      <a:r>
                        <a:rPr lang="en-US" sz="1600" dirty="0">
                          <a:solidFill>
                            <a:schemeClr val="tx1"/>
                          </a:solidFill>
                        </a:rPr>
                        <a:t>UGC : MMTTC SAURASHTRA UNIVERSITY</a:t>
                      </a:r>
                      <a:endParaRPr lang="en-IN" sz="1600" b="1" dirty="0">
                        <a:solidFill>
                          <a:schemeClr val="tx1"/>
                        </a:solidFill>
                      </a:endParaRPr>
                    </a:p>
                  </a:txBody>
                  <a:tcPr/>
                </a:tc>
                <a:tc gridSpan="2">
                  <a:txBody>
                    <a:bodyPr/>
                    <a:lstStyle/>
                    <a:p>
                      <a:pPr algn="ctr" rtl="0" fontAlgn="t"/>
                      <a:r>
                        <a:rPr lang="en-IN" sz="1200" b="1" dirty="0">
                          <a:solidFill>
                            <a:schemeClr val="tx1"/>
                          </a:solidFill>
                          <a:effectLst/>
                        </a:rPr>
                        <a:t>NEP Orientation &amp; Sensitization Program</a:t>
                      </a:r>
                      <a:endParaRPr lang="en-IN" sz="1200" b="1" dirty="0">
                        <a:solidFill>
                          <a:schemeClr val="tx1"/>
                        </a:solidFill>
                        <a:effectLst/>
                        <a:latin typeface="Times" panose="02020603050405020304" pitchFamily="18" charset="0"/>
                      </a:endParaRPr>
                    </a:p>
                  </a:txBody>
                  <a:tcPr marL="28575" marR="28575" marT="0" marB="0"/>
                </a:tc>
                <a:tc hMerge="1">
                  <a:txBody>
                    <a:bodyPr/>
                    <a:lstStyle/>
                    <a:p>
                      <a:endParaRPr lang="en-IN"/>
                    </a:p>
                  </a:txBody>
                  <a:tcPr/>
                </a:tc>
                <a:tc gridSpan="2">
                  <a:txBody>
                    <a:bodyPr/>
                    <a:lstStyle/>
                    <a:p>
                      <a:pPr algn="ctr" rtl="0" fontAlgn="t"/>
                      <a:r>
                        <a:rPr lang="en-IN" sz="1200" b="1">
                          <a:solidFill>
                            <a:schemeClr val="tx1"/>
                          </a:solidFill>
                          <a:effectLst/>
                        </a:rPr>
                        <a:t>Faculty Induction Program</a:t>
                      </a:r>
                      <a:endParaRPr lang="en-IN" sz="1200" b="1">
                        <a:solidFill>
                          <a:schemeClr val="tx1"/>
                        </a:solidFill>
                        <a:effectLst/>
                        <a:latin typeface="Times" panose="02020603050405020304" pitchFamily="18" charset="0"/>
                      </a:endParaRPr>
                    </a:p>
                  </a:txBody>
                  <a:tcPr marL="28575" marR="28575" marT="0" marB="0"/>
                </a:tc>
                <a:tc hMerge="1">
                  <a:txBody>
                    <a:bodyPr/>
                    <a:lstStyle/>
                    <a:p>
                      <a:endParaRPr lang="en-IN"/>
                    </a:p>
                  </a:txBody>
                  <a:tcPr/>
                </a:tc>
                <a:tc gridSpan="2">
                  <a:txBody>
                    <a:bodyPr/>
                    <a:lstStyle/>
                    <a:p>
                      <a:pPr algn="ctr" rtl="0" fontAlgn="t"/>
                      <a:r>
                        <a:rPr lang="en-IN" sz="1200" b="1">
                          <a:solidFill>
                            <a:schemeClr val="tx1"/>
                          </a:solidFill>
                          <a:effectLst/>
                        </a:rPr>
                        <a:t>Short Term Program</a:t>
                      </a:r>
                      <a:endParaRPr lang="en-IN" sz="1200" b="1">
                        <a:solidFill>
                          <a:schemeClr val="tx1"/>
                        </a:solidFill>
                        <a:effectLst/>
                        <a:latin typeface="Times" panose="02020603050405020304" pitchFamily="18" charset="0"/>
                      </a:endParaRPr>
                    </a:p>
                  </a:txBody>
                  <a:tcPr marL="28575" marR="28575" marT="0" marB="0"/>
                </a:tc>
                <a:tc hMerge="1">
                  <a:txBody>
                    <a:bodyPr/>
                    <a:lstStyle/>
                    <a:p>
                      <a:endParaRPr lang="en-IN"/>
                    </a:p>
                  </a:txBody>
                  <a:tcPr/>
                </a:tc>
                <a:tc gridSpan="2">
                  <a:txBody>
                    <a:bodyPr/>
                    <a:lstStyle/>
                    <a:p>
                      <a:pPr algn="ctr" rtl="0" fontAlgn="t"/>
                      <a:r>
                        <a:rPr lang="en-IN" sz="1200" b="1" dirty="0">
                          <a:solidFill>
                            <a:schemeClr val="tx1"/>
                          </a:solidFill>
                          <a:effectLst/>
                        </a:rPr>
                        <a:t>Refresher Course</a:t>
                      </a:r>
                      <a:endParaRPr lang="en-IN" sz="1200" b="1" dirty="0">
                        <a:solidFill>
                          <a:schemeClr val="tx1"/>
                        </a:solidFill>
                        <a:effectLst/>
                        <a:latin typeface="Times" panose="02020603050405020304" pitchFamily="18" charset="0"/>
                      </a:endParaRPr>
                    </a:p>
                  </a:txBody>
                  <a:tcPr marL="28575" marR="28575" marT="0" marB="0"/>
                </a:tc>
                <a:tc hMerge="1">
                  <a:txBody>
                    <a:bodyPr/>
                    <a:lstStyle/>
                    <a:p>
                      <a:endParaRPr lang="en-IN"/>
                    </a:p>
                  </a:txBody>
                  <a:tcPr/>
                </a:tc>
                <a:tc gridSpan="2">
                  <a:txBody>
                    <a:bodyPr/>
                    <a:lstStyle/>
                    <a:p>
                      <a:pPr algn="ctr" rtl="0" fontAlgn="t"/>
                      <a:r>
                        <a:rPr lang="en-US" sz="1200" b="1" dirty="0">
                          <a:solidFill>
                            <a:schemeClr val="tx1"/>
                          </a:solidFill>
                          <a:effectLst/>
                        </a:rPr>
                        <a:t>Total no. of programmes &amp; beneficiaries</a:t>
                      </a:r>
                      <a:endParaRPr lang="en-IN" sz="1200" b="1" dirty="0">
                        <a:solidFill>
                          <a:schemeClr val="tx1"/>
                        </a:solidFill>
                        <a:effectLst/>
                        <a:latin typeface="Times" panose="02020603050405020304" pitchFamily="18" charset="0"/>
                      </a:endParaRPr>
                    </a:p>
                  </a:txBody>
                  <a:tcPr marL="28575" marR="28575" marT="0" marB="0"/>
                </a:tc>
                <a:tc hMerge="1">
                  <a:txBody>
                    <a:bodyPr/>
                    <a:lstStyle/>
                    <a:p>
                      <a:pPr algn="ctr" rtl="0" fontAlgn="t"/>
                      <a:endParaRPr lang="en-IN" sz="1200" b="1" dirty="0">
                        <a:effectLst/>
                        <a:latin typeface="Times" panose="02020603050405020304" pitchFamily="18" charset="0"/>
                      </a:endParaRPr>
                    </a:p>
                  </a:txBody>
                  <a:tcPr marL="28575" marR="28575" marT="0" marB="0"/>
                </a:tc>
                <a:extLst>
                  <a:ext uri="{0D108BD9-81ED-4DB2-BD59-A6C34878D82A}">
                    <a16:rowId xmlns:a16="http://schemas.microsoft.com/office/drawing/2014/main" xmlns="" val="183048340"/>
                  </a:ext>
                </a:extLst>
              </a:tr>
              <a:tr h="741680">
                <a:tc vMerge="1">
                  <a:txBody>
                    <a:bodyPr/>
                    <a:lstStyle/>
                    <a:p>
                      <a:endParaRPr lang="en-IN" dirty="0"/>
                    </a:p>
                  </a:txBody>
                  <a:tcPr/>
                </a:tc>
                <a:tc>
                  <a:txBody>
                    <a:bodyPr/>
                    <a:lstStyle/>
                    <a:p>
                      <a:pPr algn="ctr" rtl="0" fontAlgn="ctr"/>
                      <a:r>
                        <a:rPr lang="en-IN" sz="1200" b="0" dirty="0">
                          <a:solidFill>
                            <a:schemeClr val="tx1"/>
                          </a:solidFill>
                          <a:effectLst/>
                        </a:rPr>
                        <a:t>No. of Programmes</a:t>
                      </a:r>
                      <a:endParaRPr lang="en-IN" sz="1200" b="0" dirty="0">
                        <a:solidFill>
                          <a:schemeClr val="tx1"/>
                        </a:solidFill>
                        <a:effectLst/>
                        <a:latin typeface="Times" panose="02020603050405020304" pitchFamily="18" charset="0"/>
                      </a:endParaRPr>
                    </a:p>
                  </a:txBody>
                  <a:tcPr marL="28575" marR="28575" marT="0" marB="0" anchor="ctr"/>
                </a:tc>
                <a:tc>
                  <a:txBody>
                    <a:bodyPr/>
                    <a:lstStyle/>
                    <a:p>
                      <a:pPr algn="ctr" rtl="0" fontAlgn="ctr"/>
                      <a:r>
                        <a:rPr lang="en-IN" sz="1200" b="0" dirty="0">
                          <a:solidFill>
                            <a:schemeClr val="tx1"/>
                          </a:solidFill>
                          <a:effectLst/>
                        </a:rPr>
                        <a:t>No. of Beneficiaries (PRESENT+ ABSENT)</a:t>
                      </a:r>
                      <a:endParaRPr lang="en-IN" sz="1200" b="0" dirty="0">
                        <a:solidFill>
                          <a:schemeClr val="tx1"/>
                        </a:solidFill>
                        <a:effectLst/>
                        <a:latin typeface="Times" panose="02020603050405020304" pitchFamily="18" charset="0"/>
                      </a:endParaRPr>
                    </a:p>
                  </a:txBody>
                  <a:tcPr marL="28575" marR="28575" marT="0" marB="0" anchor="ctr"/>
                </a:tc>
                <a:tc>
                  <a:txBody>
                    <a:bodyPr/>
                    <a:lstStyle/>
                    <a:p>
                      <a:pPr algn="ctr" rtl="0" fontAlgn="ctr"/>
                      <a:r>
                        <a:rPr lang="en-IN" sz="1200" b="0">
                          <a:solidFill>
                            <a:schemeClr val="tx1"/>
                          </a:solidFill>
                          <a:effectLst/>
                        </a:rPr>
                        <a:t>No. of Programmes</a:t>
                      </a:r>
                      <a:endParaRPr lang="en-IN" sz="1200" b="0">
                        <a:solidFill>
                          <a:schemeClr val="tx1"/>
                        </a:solidFill>
                        <a:effectLst/>
                        <a:latin typeface="Times" panose="02020603050405020304" pitchFamily="18" charset="0"/>
                      </a:endParaRPr>
                    </a:p>
                  </a:txBody>
                  <a:tcPr marL="28575" marR="28575" marT="0" marB="0" anchor="ctr"/>
                </a:tc>
                <a:tc>
                  <a:txBody>
                    <a:bodyPr/>
                    <a:lstStyle/>
                    <a:p>
                      <a:pPr algn="ctr" rtl="0" fontAlgn="ctr"/>
                      <a:r>
                        <a:rPr lang="en-IN" sz="1200" b="0" dirty="0">
                          <a:solidFill>
                            <a:schemeClr val="tx1"/>
                          </a:solidFill>
                          <a:effectLst/>
                        </a:rPr>
                        <a:t>No. of Beneficiaries (PRESENT+ ABSENT)</a:t>
                      </a:r>
                      <a:endParaRPr lang="en-IN" sz="1200" b="0" dirty="0">
                        <a:solidFill>
                          <a:schemeClr val="tx1"/>
                        </a:solidFill>
                        <a:effectLst/>
                        <a:latin typeface="Times" panose="02020603050405020304" pitchFamily="18" charset="0"/>
                      </a:endParaRPr>
                    </a:p>
                  </a:txBody>
                  <a:tcPr marL="28575" marR="28575" marT="0" marB="0" anchor="ctr"/>
                </a:tc>
                <a:tc>
                  <a:txBody>
                    <a:bodyPr/>
                    <a:lstStyle/>
                    <a:p>
                      <a:pPr algn="ctr" rtl="0" fontAlgn="ctr"/>
                      <a:r>
                        <a:rPr lang="en-IN" sz="1200" b="0">
                          <a:solidFill>
                            <a:schemeClr val="tx1"/>
                          </a:solidFill>
                          <a:effectLst/>
                        </a:rPr>
                        <a:t>No. of Programmes</a:t>
                      </a:r>
                      <a:endParaRPr lang="en-IN" sz="1200" b="0">
                        <a:solidFill>
                          <a:schemeClr val="tx1"/>
                        </a:solidFill>
                        <a:effectLst/>
                        <a:latin typeface="Times" panose="02020603050405020304" pitchFamily="18" charset="0"/>
                      </a:endParaRPr>
                    </a:p>
                  </a:txBody>
                  <a:tcPr marL="28575" marR="28575" marT="0" marB="0" anchor="ctr"/>
                </a:tc>
                <a:tc>
                  <a:txBody>
                    <a:bodyPr/>
                    <a:lstStyle/>
                    <a:p>
                      <a:pPr algn="ctr" rtl="0" fontAlgn="ctr"/>
                      <a:r>
                        <a:rPr lang="en-IN" sz="1200" b="0">
                          <a:solidFill>
                            <a:schemeClr val="tx1"/>
                          </a:solidFill>
                          <a:effectLst/>
                        </a:rPr>
                        <a:t>No. of Beneficiaries</a:t>
                      </a:r>
                      <a:endParaRPr lang="en-IN" sz="1200" b="0">
                        <a:solidFill>
                          <a:schemeClr val="tx1"/>
                        </a:solidFill>
                        <a:effectLst/>
                        <a:latin typeface="Times" panose="02020603050405020304" pitchFamily="18" charset="0"/>
                      </a:endParaRPr>
                    </a:p>
                  </a:txBody>
                  <a:tcPr marL="28575" marR="28575" marT="0" marB="0" anchor="ctr"/>
                </a:tc>
                <a:tc>
                  <a:txBody>
                    <a:bodyPr/>
                    <a:lstStyle/>
                    <a:p>
                      <a:pPr algn="ctr" rtl="0" fontAlgn="ctr"/>
                      <a:r>
                        <a:rPr lang="en-IN" sz="1200" b="0" dirty="0">
                          <a:solidFill>
                            <a:schemeClr val="tx1"/>
                          </a:solidFill>
                          <a:effectLst/>
                        </a:rPr>
                        <a:t>No. of Programmes</a:t>
                      </a:r>
                      <a:endParaRPr lang="en-IN" sz="1200" b="0" dirty="0">
                        <a:solidFill>
                          <a:schemeClr val="tx1"/>
                        </a:solidFill>
                        <a:effectLst/>
                        <a:latin typeface="Times" panose="02020603050405020304" pitchFamily="18" charset="0"/>
                      </a:endParaRPr>
                    </a:p>
                  </a:txBody>
                  <a:tcPr marL="28575" marR="28575" marT="0" marB="0" anchor="ctr"/>
                </a:tc>
                <a:tc>
                  <a:txBody>
                    <a:bodyPr/>
                    <a:lstStyle/>
                    <a:p>
                      <a:pPr algn="ctr" rtl="0" fontAlgn="ctr"/>
                      <a:r>
                        <a:rPr lang="en-IN" sz="1200" b="0" dirty="0">
                          <a:solidFill>
                            <a:schemeClr val="tx1"/>
                          </a:solidFill>
                          <a:effectLst/>
                        </a:rPr>
                        <a:t>No. of Beneficiaries</a:t>
                      </a:r>
                      <a:endParaRPr lang="en-IN" sz="1200" b="0" dirty="0">
                        <a:solidFill>
                          <a:schemeClr val="tx1"/>
                        </a:solidFill>
                        <a:effectLst/>
                        <a:latin typeface="Times" panose="02020603050405020304" pitchFamily="18" charset="0"/>
                      </a:endParaRPr>
                    </a:p>
                  </a:txBody>
                  <a:tcPr marL="28575" marR="28575" marT="0" marB="0" anchor="ctr"/>
                </a:tc>
                <a:tc>
                  <a:txBody>
                    <a:bodyPr/>
                    <a:lstStyle/>
                    <a:p>
                      <a:pPr algn="ctr" rtl="0" fontAlgn="ctr"/>
                      <a:r>
                        <a:rPr lang="en-IN" sz="1200" b="1" dirty="0">
                          <a:solidFill>
                            <a:schemeClr val="tx1"/>
                          </a:solidFill>
                          <a:effectLst/>
                        </a:rPr>
                        <a:t>No. of Programmes</a:t>
                      </a:r>
                      <a:endParaRPr lang="en-IN" sz="1200" b="1" dirty="0">
                        <a:solidFill>
                          <a:schemeClr val="tx1"/>
                        </a:solidFill>
                        <a:effectLst/>
                        <a:latin typeface="Times" panose="02020603050405020304" pitchFamily="18" charset="0"/>
                      </a:endParaRPr>
                    </a:p>
                  </a:txBody>
                  <a:tcPr marL="28575" marR="28575" marT="0" marB="0" anchor="ctr"/>
                </a:tc>
                <a:tc>
                  <a:txBody>
                    <a:bodyPr/>
                    <a:lstStyle/>
                    <a:p>
                      <a:pPr algn="ctr" rtl="0" fontAlgn="ctr"/>
                      <a:r>
                        <a:rPr lang="en-IN" sz="1200" b="1" dirty="0">
                          <a:solidFill>
                            <a:schemeClr val="tx1"/>
                          </a:solidFill>
                          <a:effectLst/>
                        </a:rPr>
                        <a:t>No. of Beneficiaries</a:t>
                      </a:r>
                      <a:endParaRPr lang="en-IN" sz="1200" b="1" dirty="0">
                        <a:solidFill>
                          <a:schemeClr val="tx1"/>
                        </a:solidFill>
                        <a:effectLst/>
                        <a:latin typeface="Times" panose="02020603050405020304" pitchFamily="18" charset="0"/>
                      </a:endParaRPr>
                    </a:p>
                  </a:txBody>
                  <a:tcPr marL="28575" marR="28575" marT="0" marB="0" anchor="ctr"/>
                </a:tc>
                <a:extLst>
                  <a:ext uri="{0D108BD9-81ED-4DB2-BD59-A6C34878D82A}">
                    <a16:rowId xmlns:a16="http://schemas.microsoft.com/office/drawing/2014/main" xmlns="" val="3957931114"/>
                  </a:ext>
                </a:extLst>
              </a:tr>
              <a:tr h="741680">
                <a:tc vMerge="1">
                  <a:txBody>
                    <a:bodyPr/>
                    <a:lstStyle/>
                    <a:p>
                      <a:endParaRPr lang="en-IN" dirty="0">
                        <a:solidFill>
                          <a:schemeClr val="tx1"/>
                        </a:solidFill>
                      </a:endParaRPr>
                    </a:p>
                  </a:txBody>
                  <a:tcPr/>
                </a:tc>
                <a:tc>
                  <a:txBody>
                    <a:bodyPr/>
                    <a:lstStyle/>
                    <a:p>
                      <a:pPr algn="ctr" rtl="0" fontAlgn="ctr"/>
                      <a:r>
                        <a:rPr lang="en-US" sz="1200" b="0" dirty="0">
                          <a:solidFill>
                            <a:schemeClr val="tx1"/>
                          </a:solidFill>
                          <a:effectLst/>
                          <a:latin typeface="Times" panose="02020603050405020304" pitchFamily="18" charset="0"/>
                        </a:rPr>
                        <a:t>06</a:t>
                      </a:r>
                      <a:endParaRPr lang="en-IN" sz="1200" b="0" dirty="0">
                        <a:solidFill>
                          <a:schemeClr val="tx1"/>
                        </a:solidFill>
                        <a:effectLst/>
                        <a:latin typeface="Times" panose="02020603050405020304" pitchFamily="18" charset="0"/>
                      </a:endParaRPr>
                    </a:p>
                  </a:txBody>
                  <a:tcPr marL="28575" marR="28575" marT="0" marB="0" anchor="ctr"/>
                </a:tc>
                <a:tc>
                  <a:txBody>
                    <a:bodyPr/>
                    <a:lstStyle/>
                    <a:p>
                      <a:pPr algn="ctr" rtl="0" fontAlgn="ctr"/>
                      <a:r>
                        <a:rPr lang="en-US" sz="1200" b="0" dirty="0">
                          <a:solidFill>
                            <a:schemeClr val="tx1"/>
                          </a:solidFill>
                          <a:effectLst/>
                          <a:latin typeface="Times" panose="02020603050405020304" pitchFamily="18" charset="0"/>
                        </a:rPr>
                        <a:t>584  (389+195)</a:t>
                      </a:r>
                      <a:endParaRPr lang="en-IN" sz="1200" b="0" dirty="0">
                        <a:solidFill>
                          <a:schemeClr val="tx1"/>
                        </a:solidFill>
                        <a:effectLst/>
                        <a:latin typeface="Times" panose="02020603050405020304" pitchFamily="18" charset="0"/>
                      </a:endParaRPr>
                    </a:p>
                  </a:txBody>
                  <a:tcPr marL="28575" marR="28575" marT="0" marB="0" anchor="ctr"/>
                </a:tc>
                <a:tc>
                  <a:txBody>
                    <a:bodyPr/>
                    <a:lstStyle/>
                    <a:p>
                      <a:pPr algn="ctr" rtl="0" fontAlgn="ctr"/>
                      <a:r>
                        <a:rPr lang="en-US" sz="1200" b="0" dirty="0">
                          <a:solidFill>
                            <a:schemeClr val="tx1"/>
                          </a:solidFill>
                          <a:effectLst/>
                          <a:latin typeface="Times" panose="02020603050405020304" pitchFamily="18" charset="0"/>
                        </a:rPr>
                        <a:t>02</a:t>
                      </a:r>
                      <a:endParaRPr lang="en-IN" sz="1200" b="0" dirty="0">
                        <a:solidFill>
                          <a:schemeClr val="tx1"/>
                        </a:solidFill>
                        <a:effectLst/>
                        <a:latin typeface="Times" panose="02020603050405020304" pitchFamily="18" charset="0"/>
                      </a:endParaRPr>
                    </a:p>
                  </a:txBody>
                  <a:tcPr marL="28575" marR="28575" marT="0" marB="0" anchor="ctr"/>
                </a:tc>
                <a:tc>
                  <a:txBody>
                    <a:bodyPr/>
                    <a:lstStyle/>
                    <a:p>
                      <a:pPr algn="ctr" rtl="0" fontAlgn="ctr"/>
                      <a:r>
                        <a:rPr lang="en-US" sz="1200" b="0" dirty="0">
                          <a:solidFill>
                            <a:schemeClr val="tx1"/>
                          </a:solidFill>
                          <a:effectLst/>
                          <a:latin typeface="Times" panose="02020603050405020304" pitchFamily="18" charset="0"/>
                        </a:rPr>
                        <a:t>149 (67+82)</a:t>
                      </a:r>
                      <a:endParaRPr lang="en-IN" sz="1200" b="0" dirty="0">
                        <a:solidFill>
                          <a:schemeClr val="tx1"/>
                        </a:solidFill>
                        <a:effectLst/>
                        <a:latin typeface="Times" panose="02020603050405020304" pitchFamily="18" charset="0"/>
                      </a:endParaRPr>
                    </a:p>
                  </a:txBody>
                  <a:tcPr marL="28575" marR="28575" marT="0" marB="0" anchor="ctr"/>
                </a:tc>
                <a:tc>
                  <a:txBody>
                    <a:bodyPr/>
                    <a:lstStyle/>
                    <a:p>
                      <a:pPr algn="ctr" rtl="0" fontAlgn="ctr"/>
                      <a:r>
                        <a:rPr lang="en-US" sz="1200" b="0" dirty="0">
                          <a:solidFill>
                            <a:schemeClr val="tx1"/>
                          </a:solidFill>
                          <a:effectLst/>
                          <a:latin typeface="Times" panose="02020603050405020304" pitchFamily="18" charset="0"/>
                        </a:rPr>
                        <a:t>03</a:t>
                      </a:r>
                      <a:endParaRPr lang="en-IN" sz="1200" b="0" dirty="0">
                        <a:solidFill>
                          <a:schemeClr val="tx1"/>
                        </a:solidFill>
                        <a:effectLst/>
                        <a:latin typeface="Times" panose="02020603050405020304" pitchFamily="18" charset="0"/>
                      </a:endParaRPr>
                    </a:p>
                  </a:txBody>
                  <a:tcPr marL="28575" marR="28575" marT="0" marB="0" anchor="ctr"/>
                </a:tc>
                <a:tc>
                  <a:txBody>
                    <a:bodyPr/>
                    <a:lstStyle/>
                    <a:p>
                      <a:pPr algn="ctr" rtl="0" fontAlgn="ctr"/>
                      <a:r>
                        <a:rPr lang="en-IN" sz="1200" b="0" dirty="0">
                          <a:solidFill>
                            <a:schemeClr val="tx1"/>
                          </a:solidFill>
                          <a:effectLst/>
                          <a:latin typeface="Times" panose="02020603050405020304" pitchFamily="18" charset="0"/>
                        </a:rPr>
                        <a:t>309 (165+144)</a:t>
                      </a:r>
                    </a:p>
                  </a:txBody>
                  <a:tcPr marL="28575" marR="28575" marT="0" marB="0" anchor="ctr"/>
                </a:tc>
                <a:tc>
                  <a:txBody>
                    <a:bodyPr/>
                    <a:lstStyle/>
                    <a:p>
                      <a:pPr algn="ctr" rtl="0" fontAlgn="ctr"/>
                      <a:r>
                        <a:rPr lang="en-US" sz="1200" b="0" dirty="0">
                          <a:solidFill>
                            <a:schemeClr val="tx1"/>
                          </a:solidFill>
                          <a:effectLst/>
                          <a:latin typeface="Times" panose="02020603050405020304" pitchFamily="18" charset="0"/>
                        </a:rPr>
                        <a:t>04</a:t>
                      </a:r>
                      <a:endParaRPr lang="en-IN" sz="1200" b="0" dirty="0">
                        <a:solidFill>
                          <a:schemeClr val="tx1"/>
                        </a:solidFill>
                        <a:effectLst/>
                        <a:latin typeface="Times" panose="02020603050405020304" pitchFamily="18" charset="0"/>
                      </a:endParaRPr>
                    </a:p>
                  </a:txBody>
                  <a:tcPr marL="28575" marR="28575" marT="0" marB="0" anchor="ctr"/>
                </a:tc>
                <a:tc>
                  <a:txBody>
                    <a:bodyPr/>
                    <a:lstStyle/>
                    <a:p>
                      <a:pPr algn="ctr" rtl="0" fontAlgn="ctr"/>
                      <a:r>
                        <a:rPr lang="en-IN" sz="1200" b="0" dirty="0">
                          <a:solidFill>
                            <a:schemeClr val="tx1"/>
                          </a:solidFill>
                          <a:effectLst/>
                          <a:latin typeface="Times" panose="02020603050405020304" pitchFamily="18" charset="0"/>
                        </a:rPr>
                        <a:t>248 (176+72)</a:t>
                      </a:r>
                    </a:p>
                  </a:txBody>
                  <a:tcPr marL="28575" marR="28575" marT="0" marB="0" anchor="ctr"/>
                </a:tc>
                <a:tc>
                  <a:txBody>
                    <a:bodyPr/>
                    <a:lstStyle/>
                    <a:p>
                      <a:pPr algn="ctr" rtl="0" fontAlgn="ctr"/>
                      <a:r>
                        <a:rPr lang="en-IN" sz="1200" b="0" dirty="0">
                          <a:solidFill>
                            <a:schemeClr val="tx1"/>
                          </a:solidFill>
                          <a:effectLst/>
                          <a:latin typeface="Times" panose="02020603050405020304" pitchFamily="18" charset="0"/>
                        </a:rPr>
                        <a:t>15</a:t>
                      </a:r>
                    </a:p>
                  </a:txBody>
                  <a:tcPr marL="28575" marR="28575" marT="0" marB="0" anchor="ctr"/>
                </a:tc>
                <a:tc>
                  <a:txBody>
                    <a:bodyPr/>
                    <a:lstStyle/>
                    <a:p>
                      <a:pPr algn="ctr" rtl="0" fontAlgn="ctr"/>
                      <a:r>
                        <a:rPr lang="en-IN" sz="1200" b="0" dirty="0">
                          <a:solidFill>
                            <a:schemeClr val="tx1"/>
                          </a:solidFill>
                          <a:effectLst/>
                          <a:latin typeface="Times" panose="02020603050405020304" pitchFamily="18" charset="0"/>
                        </a:rPr>
                        <a:t>1290 (797+493)</a:t>
                      </a:r>
                    </a:p>
                  </a:txBody>
                  <a:tcPr marL="28575" marR="28575" marT="0" marB="0" anchor="ctr"/>
                </a:tc>
                <a:extLst>
                  <a:ext uri="{0D108BD9-81ED-4DB2-BD59-A6C34878D82A}">
                    <a16:rowId xmlns:a16="http://schemas.microsoft.com/office/drawing/2014/main" xmlns="" val="1811912485"/>
                  </a:ext>
                </a:extLst>
              </a:tr>
            </a:tbl>
          </a:graphicData>
        </a:graphic>
      </p:graphicFrame>
    </p:spTree>
    <p:extLst>
      <p:ext uri="{BB962C8B-B14F-4D97-AF65-F5344CB8AC3E}">
        <p14:creationId xmlns:p14="http://schemas.microsoft.com/office/powerpoint/2010/main" xmlns="" val="1219234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18C528-2691-4753-9948-8C781DF880B4}"/>
              </a:ext>
            </a:extLst>
          </p:cNvPr>
          <p:cNvSpPr>
            <a:spLocks noGrp="1"/>
          </p:cNvSpPr>
          <p:nvPr>
            <p:ph type="title"/>
          </p:nvPr>
        </p:nvSpPr>
        <p:spPr>
          <a:xfrm>
            <a:off x="838200" y="936019"/>
            <a:ext cx="10515600" cy="1325563"/>
          </a:xfrm>
        </p:spPr>
        <p:txBody>
          <a:bodyPr>
            <a:normAutofit fontScale="90000"/>
          </a:bodyPr>
          <a:lstStyle/>
          <a:p>
            <a:r>
              <a:rPr lang="en-IN" b="1" dirty="0"/>
              <a:t>Financial Utilisation</a:t>
            </a:r>
            <a:r>
              <a:rPr lang="en-IN" dirty="0"/>
              <a:t/>
            </a:r>
            <a:br>
              <a:rPr lang="en-IN" dirty="0"/>
            </a:br>
            <a:endParaRPr lang="en-IN" dirty="0"/>
          </a:p>
        </p:txBody>
      </p:sp>
      <p:graphicFrame>
        <p:nvGraphicFramePr>
          <p:cNvPr id="3" name="Table 2">
            <a:extLst>
              <a:ext uri="{FF2B5EF4-FFF2-40B4-BE49-F238E27FC236}">
                <a16:creationId xmlns:a16="http://schemas.microsoft.com/office/drawing/2014/main" xmlns="" id="{342AB404-9283-5310-C92C-173E37237017}"/>
              </a:ext>
            </a:extLst>
          </p:cNvPr>
          <p:cNvGraphicFramePr>
            <a:graphicFrameLocks noGrp="1"/>
          </p:cNvGraphicFramePr>
          <p:nvPr>
            <p:extLst>
              <p:ext uri="{D42A27DB-BD31-4B8C-83A1-F6EECF244321}">
                <p14:modId xmlns:p14="http://schemas.microsoft.com/office/powerpoint/2010/main" xmlns="" val="3143784978"/>
              </p:ext>
            </p:extLst>
          </p:nvPr>
        </p:nvGraphicFramePr>
        <p:xfrm>
          <a:off x="838200" y="1825625"/>
          <a:ext cx="10515600" cy="3218139"/>
        </p:xfrm>
        <a:graphic>
          <a:graphicData uri="http://schemas.openxmlformats.org/drawingml/2006/table">
            <a:tbl>
              <a:tblPr firstRow="1" bandRow="1">
                <a:tableStyleId>{5C22544A-7EE6-4342-B048-85BDC9FD1C3A}</a:tableStyleId>
              </a:tblPr>
              <a:tblGrid>
                <a:gridCol w="3185160">
                  <a:extLst>
                    <a:ext uri="{9D8B030D-6E8A-4147-A177-3AD203B41FA5}">
                      <a16:colId xmlns:a16="http://schemas.microsoft.com/office/drawing/2014/main" xmlns="" val="3509355546"/>
                    </a:ext>
                  </a:extLst>
                </a:gridCol>
                <a:gridCol w="2072640">
                  <a:extLst>
                    <a:ext uri="{9D8B030D-6E8A-4147-A177-3AD203B41FA5}">
                      <a16:colId xmlns:a16="http://schemas.microsoft.com/office/drawing/2014/main" xmlns="" val="2829193973"/>
                    </a:ext>
                  </a:extLst>
                </a:gridCol>
                <a:gridCol w="2628900">
                  <a:extLst>
                    <a:ext uri="{9D8B030D-6E8A-4147-A177-3AD203B41FA5}">
                      <a16:colId xmlns:a16="http://schemas.microsoft.com/office/drawing/2014/main" xmlns="" val="2799114235"/>
                    </a:ext>
                  </a:extLst>
                </a:gridCol>
                <a:gridCol w="2628900">
                  <a:extLst>
                    <a:ext uri="{9D8B030D-6E8A-4147-A177-3AD203B41FA5}">
                      <a16:colId xmlns:a16="http://schemas.microsoft.com/office/drawing/2014/main" xmlns="" val="2152572053"/>
                    </a:ext>
                  </a:extLst>
                </a:gridCol>
              </a:tblGrid>
              <a:tr h="316532">
                <a:tc gridSpan="2">
                  <a:txBody>
                    <a:bodyPr/>
                    <a:lstStyle/>
                    <a:p>
                      <a:pPr algn="ctr"/>
                      <a:r>
                        <a:rPr lang="en-US" dirty="0"/>
                        <a:t>2023-24</a:t>
                      </a:r>
                      <a:endParaRPr lang="en-IN" dirty="0"/>
                    </a:p>
                  </a:txBody>
                  <a:tcPr/>
                </a:tc>
                <a:tc hMerge="1">
                  <a:txBody>
                    <a:bodyPr/>
                    <a:lstStyle/>
                    <a:p>
                      <a:endParaRPr lang="en-IN" dirty="0"/>
                    </a:p>
                  </a:txBody>
                  <a:tcPr/>
                </a:tc>
                <a:tc gridSpan="2">
                  <a:txBody>
                    <a:bodyPr/>
                    <a:lstStyle/>
                    <a:p>
                      <a:pPr algn="ctr"/>
                      <a:r>
                        <a:rPr lang="en-US" dirty="0"/>
                        <a:t>2024-25</a:t>
                      </a:r>
                      <a:endParaRPr lang="en-IN" dirty="0"/>
                    </a:p>
                  </a:txBody>
                  <a:tcPr/>
                </a:tc>
                <a:tc hMerge="1">
                  <a:txBody>
                    <a:bodyPr/>
                    <a:lstStyle/>
                    <a:p>
                      <a:endParaRPr lang="en-IN" dirty="0"/>
                    </a:p>
                  </a:txBody>
                  <a:tcPr/>
                </a:tc>
                <a:extLst>
                  <a:ext uri="{0D108BD9-81ED-4DB2-BD59-A6C34878D82A}">
                    <a16:rowId xmlns:a16="http://schemas.microsoft.com/office/drawing/2014/main" xmlns="" val="247780930"/>
                  </a:ext>
                </a:extLst>
              </a:tr>
              <a:tr h="791330">
                <a:tc>
                  <a:txBody>
                    <a:bodyPr/>
                    <a:lstStyle/>
                    <a:p>
                      <a:pPr algn="ctr"/>
                      <a:r>
                        <a:rPr lang="en-US" sz="1800" b="1" i="0" kern="1200" dirty="0">
                          <a:solidFill>
                            <a:schemeClr val="dk1"/>
                          </a:solidFill>
                          <a:effectLst/>
                          <a:latin typeface="+mn-lt"/>
                          <a:ea typeface="+mn-ea"/>
                          <a:cs typeface="+mn-cs"/>
                        </a:rPr>
                        <a:t>Funds released </a:t>
                      </a:r>
                      <a:br>
                        <a:rPr lang="en-US" sz="1800" b="1" i="0" kern="1200" dirty="0">
                          <a:solidFill>
                            <a:schemeClr val="dk1"/>
                          </a:solidFill>
                          <a:effectLst/>
                          <a:latin typeface="+mn-lt"/>
                          <a:ea typeface="+mn-ea"/>
                          <a:cs typeface="+mn-cs"/>
                        </a:rPr>
                      </a:br>
                      <a:r>
                        <a:rPr lang="en-US" sz="1800" b="1" i="0" kern="1200" dirty="0">
                          <a:solidFill>
                            <a:schemeClr val="dk1"/>
                          </a:solidFill>
                          <a:effectLst/>
                          <a:latin typeface="+mn-lt"/>
                          <a:ea typeface="+mn-ea"/>
                          <a:cs typeface="+mn-cs"/>
                        </a:rPr>
                        <a:t>(Rs. in Lakhs)</a:t>
                      </a:r>
                      <a:endParaRPr lang="en-IN" dirty="0"/>
                    </a:p>
                  </a:txBody>
                  <a:tcPr/>
                </a:tc>
                <a:tc>
                  <a:txBody>
                    <a:bodyPr/>
                    <a:lstStyle/>
                    <a:p>
                      <a:pPr algn="ctr"/>
                      <a:r>
                        <a:rPr lang="en-US" sz="1800" b="1" i="0" kern="1200" dirty="0">
                          <a:solidFill>
                            <a:schemeClr val="dk1"/>
                          </a:solidFill>
                          <a:effectLst/>
                          <a:latin typeface="+mn-lt"/>
                          <a:ea typeface="+mn-ea"/>
                          <a:cs typeface="+mn-cs"/>
                        </a:rPr>
                        <a:t>Funds utilized </a:t>
                      </a:r>
                    </a:p>
                    <a:p>
                      <a:pPr algn="ctr"/>
                      <a:r>
                        <a:rPr lang="en-US" sz="1800" b="0" i="0" kern="1200" dirty="0">
                          <a:solidFill>
                            <a:schemeClr val="dk1"/>
                          </a:solidFill>
                          <a:effectLst/>
                          <a:latin typeface="+mn-lt"/>
                          <a:ea typeface="+mn-ea"/>
                          <a:cs typeface="+mn-cs"/>
                        </a:rPr>
                        <a:t>(as per PFMS)</a:t>
                      </a:r>
                    </a:p>
                    <a:p>
                      <a:pPr algn="ctr"/>
                      <a:r>
                        <a:rPr lang="en-US" sz="1800" b="1" i="0" kern="1200" dirty="0">
                          <a:solidFill>
                            <a:schemeClr val="dk1"/>
                          </a:solidFill>
                          <a:effectLst/>
                          <a:latin typeface="+mn-lt"/>
                          <a:ea typeface="+mn-ea"/>
                          <a:cs typeface="+mn-cs"/>
                        </a:rPr>
                        <a:t>(Rs. in Lakhs)</a:t>
                      </a:r>
                      <a:endParaRPr lang="en-IN" dirty="0"/>
                    </a:p>
                  </a:txBody>
                  <a:tcPr/>
                </a:tc>
                <a:tc>
                  <a:txBody>
                    <a:bodyPr/>
                    <a:lstStyle/>
                    <a:p>
                      <a:pPr algn="ctr"/>
                      <a:r>
                        <a:rPr lang="en-US" sz="1800" b="1" i="0" kern="1200" dirty="0">
                          <a:solidFill>
                            <a:schemeClr val="dk1"/>
                          </a:solidFill>
                          <a:effectLst/>
                          <a:latin typeface="+mn-lt"/>
                          <a:ea typeface="+mn-ea"/>
                          <a:cs typeface="+mn-cs"/>
                        </a:rPr>
                        <a:t>Funds released </a:t>
                      </a:r>
                      <a:br>
                        <a:rPr lang="en-US" sz="1800" b="1" i="0" kern="1200" dirty="0">
                          <a:solidFill>
                            <a:schemeClr val="dk1"/>
                          </a:solidFill>
                          <a:effectLst/>
                          <a:latin typeface="+mn-lt"/>
                          <a:ea typeface="+mn-ea"/>
                          <a:cs typeface="+mn-cs"/>
                        </a:rPr>
                      </a:br>
                      <a:r>
                        <a:rPr lang="en-US" sz="1800" b="1" i="0" kern="1200" dirty="0">
                          <a:solidFill>
                            <a:schemeClr val="dk1"/>
                          </a:solidFill>
                          <a:effectLst/>
                          <a:latin typeface="+mn-lt"/>
                          <a:ea typeface="+mn-ea"/>
                          <a:cs typeface="+mn-cs"/>
                        </a:rPr>
                        <a:t>(Rs. in Lakhs)</a:t>
                      </a:r>
                      <a:endParaRPr lang="en-IN" dirty="0"/>
                    </a:p>
                  </a:txBody>
                  <a:tcPr/>
                </a:tc>
                <a:tc>
                  <a:txBody>
                    <a:bodyPr/>
                    <a:lstStyle/>
                    <a:p>
                      <a:pPr algn="ctr"/>
                      <a:r>
                        <a:rPr lang="en-US" sz="1800" b="1" i="0" kern="1200" dirty="0">
                          <a:solidFill>
                            <a:schemeClr val="dk1"/>
                          </a:solidFill>
                          <a:effectLst/>
                          <a:latin typeface="+mn-lt"/>
                          <a:ea typeface="+mn-ea"/>
                          <a:cs typeface="+mn-cs"/>
                        </a:rPr>
                        <a:t>Funds utilized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(as per PFMS)</a:t>
                      </a:r>
                    </a:p>
                    <a:p>
                      <a:pPr algn="ctr"/>
                      <a:r>
                        <a:rPr lang="en-US" sz="1800" b="1" i="0" kern="1200" dirty="0">
                          <a:solidFill>
                            <a:schemeClr val="dk1"/>
                          </a:solidFill>
                          <a:effectLst/>
                          <a:latin typeface="+mn-lt"/>
                          <a:ea typeface="+mn-ea"/>
                          <a:cs typeface="+mn-cs"/>
                        </a:rPr>
                        <a:t>(Rs. in Lakhs)</a:t>
                      </a:r>
                      <a:endParaRPr lang="en-IN" dirty="0"/>
                    </a:p>
                  </a:txBody>
                  <a:tcPr/>
                </a:tc>
                <a:extLst>
                  <a:ext uri="{0D108BD9-81ED-4DB2-BD59-A6C34878D82A}">
                    <a16:rowId xmlns:a16="http://schemas.microsoft.com/office/drawing/2014/main" xmlns="" val="2915843637"/>
                  </a:ext>
                </a:extLst>
              </a:tr>
              <a:tr h="424645">
                <a:tc>
                  <a:txBody>
                    <a:bodyPr/>
                    <a:lstStyle/>
                    <a:p>
                      <a:pPr algn="l"/>
                      <a:r>
                        <a:rPr lang="en-US" dirty="0"/>
                        <a:t>HRDC GRANT</a:t>
                      </a:r>
                      <a:r>
                        <a:rPr lang="en-US" baseline="0" dirty="0"/>
                        <a:t> -       85.3882</a:t>
                      </a:r>
                      <a:endParaRPr lang="en-IN" dirty="0"/>
                    </a:p>
                  </a:txBody>
                  <a:tcPr/>
                </a:tc>
                <a:tc>
                  <a:txBody>
                    <a:bodyPr/>
                    <a:lstStyle/>
                    <a:p>
                      <a:pPr algn="ctr"/>
                      <a:r>
                        <a:rPr lang="en-US" dirty="0"/>
                        <a:t>85.3881</a:t>
                      </a:r>
                      <a:endParaRPr lang="en-IN" dirty="0"/>
                    </a:p>
                  </a:txBody>
                  <a:tcPr/>
                </a:tc>
                <a:tc>
                  <a:txBody>
                    <a:bodyPr/>
                    <a:lstStyle/>
                    <a:p>
                      <a:pPr algn="ctr"/>
                      <a:r>
                        <a:rPr lang="en-US" dirty="0"/>
                        <a:t>40.0000</a:t>
                      </a:r>
                      <a:endParaRPr lang="en-IN" dirty="0"/>
                    </a:p>
                  </a:txBody>
                  <a:tcPr/>
                </a:tc>
                <a:tc>
                  <a:txBody>
                    <a:bodyPr/>
                    <a:lstStyle/>
                    <a:p>
                      <a:pPr algn="ctr"/>
                      <a:r>
                        <a:rPr lang="en-US" dirty="0"/>
                        <a:t>40.0000</a:t>
                      </a:r>
                      <a:endParaRPr lang="en-IN" dirty="0"/>
                    </a:p>
                  </a:txBody>
                  <a:tcPr/>
                </a:tc>
                <a:extLst>
                  <a:ext uri="{0D108BD9-81ED-4DB2-BD59-A6C34878D82A}">
                    <a16:rowId xmlns:a16="http://schemas.microsoft.com/office/drawing/2014/main" xmlns="" val="10002"/>
                  </a:ext>
                </a:extLst>
              </a:tr>
              <a:tr h="756667">
                <a:tc>
                  <a:txBody>
                    <a:bodyPr/>
                    <a:lstStyle/>
                    <a:p>
                      <a:pPr algn="l"/>
                      <a:r>
                        <a:rPr lang="en-US" dirty="0"/>
                        <a:t>MMTTC GRANT -    16.7470</a:t>
                      </a:r>
                      <a:endParaRPr lang="en-IN" dirty="0"/>
                    </a:p>
                  </a:txBody>
                  <a:tcPr/>
                </a:tc>
                <a:tc>
                  <a:txBody>
                    <a:bodyPr/>
                    <a:lstStyle/>
                    <a:p>
                      <a:pPr algn="ctr"/>
                      <a:r>
                        <a:rPr lang="en-US" dirty="0"/>
                        <a:t>1.3800</a:t>
                      </a:r>
                      <a:endParaRPr lang="en-IN" dirty="0"/>
                    </a:p>
                  </a:txBody>
                  <a:tcPr/>
                </a:tc>
                <a:tc>
                  <a:txBody>
                    <a:bodyPr/>
                    <a:lstStyle/>
                    <a:p>
                      <a:pPr algn="ctr"/>
                      <a:r>
                        <a:rPr lang="en-IN" dirty="0"/>
                        <a:t>8.6404</a:t>
                      </a:r>
                    </a:p>
                  </a:txBody>
                  <a:tcPr/>
                </a:tc>
                <a:tc>
                  <a:txBody>
                    <a:bodyPr/>
                    <a:lstStyle/>
                    <a:p>
                      <a:pPr algn="ctr"/>
                      <a:r>
                        <a:rPr lang="en-US" dirty="0"/>
                        <a:t>8.6403</a:t>
                      </a:r>
                      <a:endParaRPr lang="en-IN" dirty="0"/>
                    </a:p>
                  </a:txBody>
                  <a:tcPr/>
                </a:tc>
                <a:extLst>
                  <a:ext uri="{0D108BD9-81ED-4DB2-BD59-A6C34878D82A}">
                    <a16:rowId xmlns:a16="http://schemas.microsoft.com/office/drawing/2014/main" xmlns="" val="10003"/>
                  </a:ext>
                </a:extLst>
              </a:tr>
              <a:tr h="756667">
                <a:tc>
                  <a:txBody>
                    <a:bodyPr/>
                    <a:lstStyle/>
                    <a:p>
                      <a:pPr algn="l"/>
                      <a:r>
                        <a:rPr lang="en-US" dirty="0"/>
                        <a:t>MMTTC GRANT </a:t>
                      </a:r>
                      <a:endParaRPr lang="en-IN" dirty="0"/>
                    </a:p>
                  </a:txBody>
                  <a:tcPr/>
                </a:tc>
                <a:tc>
                  <a:txBody>
                    <a:bodyPr/>
                    <a:lstStyle/>
                    <a:p>
                      <a:pPr algn="ctr"/>
                      <a:endParaRPr lang="en-IN" dirty="0"/>
                    </a:p>
                  </a:txBody>
                  <a:tcPr/>
                </a:tc>
                <a:tc>
                  <a:txBody>
                    <a:bodyPr/>
                    <a:lstStyle/>
                    <a:p>
                      <a:pPr algn="ctr"/>
                      <a:r>
                        <a:rPr lang="en-US" dirty="0"/>
                        <a:t>10.0000</a:t>
                      </a:r>
                      <a:endParaRPr lang="en-IN" dirty="0"/>
                    </a:p>
                  </a:txBody>
                  <a:tcPr/>
                </a:tc>
                <a:tc>
                  <a:txBody>
                    <a:bodyPr/>
                    <a:lstStyle/>
                    <a:p>
                      <a:pPr algn="ctr"/>
                      <a:r>
                        <a:rPr lang="en-US" dirty="0"/>
                        <a:t>9.9967</a:t>
                      </a:r>
                      <a:endParaRPr lang="en-IN"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050593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04FC0E-EEA0-734A-B075-105B429F03B5}"/>
              </a:ext>
            </a:extLst>
          </p:cNvPr>
          <p:cNvSpPr>
            <a:spLocks noGrp="1"/>
          </p:cNvSpPr>
          <p:nvPr>
            <p:ph type="title"/>
          </p:nvPr>
        </p:nvSpPr>
        <p:spPr>
          <a:xfrm>
            <a:off x="688463" y="180102"/>
            <a:ext cx="9720072" cy="1499616"/>
          </a:xfrm>
        </p:spPr>
        <p:txBody>
          <a:bodyPr/>
          <a:lstStyle/>
          <a:p>
            <a:r>
              <a:rPr lang="en-IN" b="1" dirty="0"/>
              <a:t>Outreach &amp; Dissemination Efforts</a:t>
            </a:r>
            <a:r>
              <a:rPr lang="en-IN" dirty="0"/>
              <a:t/>
            </a:r>
            <a:br>
              <a:rPr lang="en-IN" dirty="0"/>
            </a:br>
            <a:endParaRPr lang="en-IN" dirty="0"/>
          </a:p>
        </p:txBody>
      </p:sp>
      <p:sp>
        <p:nvSpPr>
          <p:cNvPr id="3" name="Text Placeholder 2">
            <a:extLst>
              <a:ext uri="{FF2B5EF4-FFF2-40B4-BE49-F238E27FC236}">
                <a16:creationId xmlns:a16="http://schemas.microsoft.com/office/drawing/2014/main" xmlns="" id="{7CF26DB8-0253-2007-6501-76BAC7CE3966}"/>
              </a:ext>
            </a:extLst>
          </p:cNvPr>
          <p:cNvSpPr>
            <a:spLocks noGrp="1"/>
          </p:cNvSpPr>
          <p:nvPr>
            <p:ph type="body" idx="1"/>
          </p:nvPr>
        </p:nvSpPr>
        <p:spPr>
          <a:xfrm>
            <a:off x="938213" y="1027906"/>
            <a:ext cx="5157787" cy="823912"/>
          </a:xfrm>
        </p:spPr>
        <p:txBody>
          <a:bodyPr>
            <a:normAutofit/>
          </a:bodyPr>
          <a:lstStyle/>
          <a:p>
            <a:r>
              <a:rPr kumimoji="0" lang="en-US" altLang="en-US" sz="2800" b="1" i="0" u="none" strike="noStrike" cap="none" normalizeH="0" baseline="0" dirty="0">
                <a:ln>
                  <a:noFill/>
                </a:ln>
                <a:solidFill>
                  <a:schemeClr val="accent1">
                    <a:lumMod val="50000"/>
                  </a:schemeClr>
                </a:solidFill>
                <a:effectLst/>
                <a:latin typeface="Agency FB" panose="020B0503020202020204" pitchFamily="34" charset="0"/>
              </a:rPr>
              <a:t>Website Announcements</a:t>
            </a:r>
          </a:p>
          <a:p>
            <a:endParaRPr lang="en-IN" sz="2800" dirty="0"/>
          </a:p>
        </p:txBody>
      </p:sp>
      <p:pic>
        <p:nvPicPr>
          <p:cNvPr id="8" name="Picture 7">
            <a:extLst>
              <a:ext uri="{FF2B5EF4-FFF2-40B4-BE49-F238E27FC236}">
                <a16:creationId xmlns:a16="http://schemas.microsoft.com/office/drawing/2014/main" xmlns="" id="{73513C7E-C3AE-E704-D649-ABB75BDC455B}"/>
              </a:ext>
            </a:extLst>
          </p:cNvPr>
          <p:cNvPicPr>
            <a:picLocks noChangeAspect="1"/>
          </p:cNvPicPr>
          <p:nvPr/>
        </p:nvPicPr>
        <p:blipFill>
          <a:blip r:embed="rId2"/>
          <a:srcRect t="5324" r="1209" b="16702"/>
          <a:stretch/>
        </p:blipFill>
        <p:spPr>
          <a:xfrm>
            <a:off x="2172763" y="1496181"/>
            <a:ext cx="8077968" cy="5181717"/>
          </a:xfrm>
          <a:prstGeom prst="rect">
            <a:avLst/>
          </a:prstGeom>
        </p:spPr>
      </p:pic>
    </p:spTree>
    <p:extLst>
      <p:ext uri="{BB962C8B-B14F-4D97-AF65-F5344CB8AC3E}">
        <p14:creationId xmlns:p14="http://schemas.microsoft.com/office/powerpoint/2010/main" xmlns="" val="2835772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0FA563E-D933-A5D5-C1D4-38AE9C582A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106DAD2D-F0F0-83A4-3D98-1B4872999BCA}"/>
              </a:ext>
            </a:extLst>
          </p:cNvPr>
          <p:cNvSpPr>
            <a:spLocks noGrp="1"/>
          </p:cNvSpPr>
          <p:nvPr>
            <p:ph type="title"/>
          </p:nvPr>
        </p:nvSpPr>
        <p:spPr>
          <a:xfrm>
            <a:off x="836612" y="143283"/>
            <a:ext cx="10515600" cy="1325563"/>
          </a:xfrm>
        </p:spPr>
        <p:txBody>
          <a:bodyPr>
            <a:normAutofit fontScale="90000"/>
          </a:bodyPr>
          <a:lstStyle/>
          <a:p>
            <a:r>
              <a:rPr lang="en-IN" b="1" dirty="0"/>
              <a:t>Outreach &amp; Dissemination Efforts</a:t>
            </a:r>
            <a:r>
              <a:rPr lang="en-IN" dirty="0"/>
              <a:t/>
            </a:r>
            <a:br>
              <a:rPr lang="en-IN" dirty="0"/>
            </a:br>
            <a:endParaRPr lang="en-IN" dirty="0"/>
          </a:p>
        </p:txBody>
      </p:sp>
      <p:sp>
        <p:nvSpPr>
          <p:cNvPr id="4" name="TextBox 3">
            <a:extLst>
              <a:ext uri="{FF2B5EF4-FFF2-40B4-BE49-F238E27FC236}">
                <a16:creationId xmlns:a16="http://schemas.microsoft.com/office/drawing/2014/main" xmlns="" id="{B4E34AA5-AB1C-AEE2-6037-31CFB37EAC59}"/>
              </a:ext>
            </a:extLst>
          </p:cNvPr>
          <p:cNvSpPr txBox="1"/>
          <p:nvPr/>
        </p:nvSpPr>
        <p:spPr>
          <a:xfrm>
            <a:off x="550606" y="2090172"/>
            <a:ext cx="6649842" cy="3108543"/>
          </a:xfrm>
          <a:prstGeom prst="rect">
            <a:avLst/>
          </a:prstGeom>
          <a:noFill/>
        </p:spPr>
        <p:txBody>
          <a:bodyPr wrap="square">
            <a:spAutoFit/>
          </a:bodyPr>
          <a:lstStyle/>
          <a:p>
            <a:pPr marL="457200" indent="-457200">
              <a:buFont typeface="Wingdings" panose="05000000000000000000" pitchFamily="2" charset="2"/>
              <a:buChar char="ü"/>
            </a:pPr>
            <a:r>
              <a:rPr kumimoji="0" lang="en-US" altLang="en-US" sz="2800" b="1" i="0" u="none" strike="noStrike" cap="none" normalizeH="0" baseline="0" dirty="0">
                <a:ln>
                  <a:noFill/>
                </a:ln>
                <a:solidFill>
                  <a:schemeClr val="accent1"/>
                </a:solidFill>
                <a:effectLst/>
              </a:rPr>
              <a:t>Email Campaigns</a:t>
            </a:r>
          </a:p>
          <a:p>
            <a:pPr marL="457200" indent="-457200">
              <a:buFont typeface="Wingdings" panose="05000000000000000000" pitchFamily="2" charset="2"/>
              <a:buChar char="ü"/>
            </a:pPr>
            <a:r>
              <a:rPr kumimoji="0" lang="en-US" altLang="en-US" sz="2800" b="1" i="0" u="none" strike="noStrike" cap="none" normalizeH="0" baseline="0" dirty="0" err="1">
                <a:ln>
                  <a:noFill/>
                </a:ln>
                <a:solidFill>
                  <a:schemeClr val="accent1"/>
                </a:solidFill>
                <a:effectLst/>
              </a:rPr>
              <a:t>WhatsApp</a:t>
            </a:r>
            <a:r>
              <a:rPr kumimoji="0" lang="en-US" altLang="en-US" sz="2800" b="1" i="0" u="none" strike="noStrike" cap="none" normalizeH="0" baseline="0" dirty="0">
                <a:ln>
                  <a:noFill/>
                </a:ln>
                <a:solidFill>
                  <a:schemeClr val="accent1"/>
                </a:solidFill>
                <a:effectLst/>
              </a:rPr>
              <a:t> </a:t>
            </a:r>
            <a:r>
              <a:rPr kumimoji="0" lang="en-US" altLang="en-US" sz="2800" b="1" i="0" u="none" strike="noStrike" cap="none" normalizeH="0" baseline="0" dirty="0" smtClean="0">
                <a:ln>
                  <a:noFill/>
                </a:ln>
                <a:solidFill>
                  <a:schemeClr val="accent1"/>
                </a:solidFill>
                <a:effectLst/>
              </a:rPr>
              <a:t>Group</a:t>
            </a:r>
          </a:p>
          <a:p>
            <a:pPr marL="457200" indent="-457200">
              <a:buFont typeface="Wingdings" panose="05000000000000000000" pitchFamily="2" charset="2"/>
              <a:buChar char="ü"/>
            </a:pPr>
            <a:r>
              <a:rPr lang="en-US" altLang="en-US" sz="2800" b="1" dirty="0" smtClean="0">
                <a:solidFill>
                  <a:schemeClr val="accent1"/>
                </a:solidFill>
              </a:rPr>
              <a:t>Social Media</a:t>
            </a:r>
            <a:endParaRPr kumimoji="0" lang="en-US" altLang="en-US" sz="2800" b="1" i="0" u="none" strike="noStrike" cap="none" normalizeH="0" baseline="0" dirty="0">
              <a:ln>
                <a:noFill/>
              </a:ln>
              <a:solidFill>
                <a:schemeClr val="accent1"/>
              </a:solidFill>
              <a:effectLst/>
            </a:endParaRPr>
          </a:p>
          <a:p>
            <a:pPr marL="457200" indent="-457200">
              <a:buFont typeface="Wingdings" panose="05000000000000000000" pitchFamily="2" charset="2"/>
              <a:buChar char="ü"/>
            </a:pPr>
            <a:r>
              <a:rPr lang="en-US" altLang="en-US" sz="2800" b="1" dirty="0">
                <a:solidFill>
                  <a:schemeClr val="accent1"/>
                </a:solidFill>
              </a:rPr>
              <a:t>Online Meetings</a:t>
            </a:r>
          </a:p>
          <a:p>
            <a:pPr marL="457200" indent="-457200">
              <a:buFont typeface="Wingdings" panose="05000000000000000000" pitchFamily="2" charset="2"/>
              <a:buChar char="ü"/>
            </a:pPr>
            <a:r>
              <a:rPr lang="en-US" altLang="en-US" sz="2800" b="1" dirty="0">
                <a:solidFill>
                  <a:schemeClr val="accent1"/>
                </a:solidFill>
              </a:rPr>
              <a:t>Direct Communication with Principals and VC of University </a:t>
            </a:r>
          </a:p>
          <a:p>
            <a:pPr marL="457200" indent="-457200">
              <a:buFont typeface="Wingdings" panose="05000000000000000000" pitchFamily="2" charset="2"/>
              <a:buChar char="ü"/>
            </a:pPr>
            <a:endParaRPr kumimoji="0" lang="en-US" altLang="en-US" sz="2800" b="0" i="0" u="none" strike="noStrike" cap="none" normalizeH="0" baseline="0" dirty="0">
              <a:ln>
                <a:noFill/>
              </a:ln>
              <a:solidFill>
                <a:schemeClr val="accent1"/>
              </a:solidFill>
              <a:effectLst/>
              <a:latin typeface="Arial" panose="020B0604020202020204" pitchFamily="34" charset="0"/>
            </a:endParaRPr>
          </a:p>
        </p:txBody>
      </p:sp>
      <p:pic>
        <p:nvPicPr>
          <p:cNvPr id="5" name="Picture 4">
            <a:extLst>
              <a:ext uri="{FF2B5EF4-FFF2-40B4-BE49-F238E27FC236}">
                <a16:creationId xmlns:a16="http://schemas.microsoft.com/office/drawing/2014/main" xmlns="" id="{363F8FCB-11DF-4A0F-92E3-DDAE0ED7242C}"/>
              </a:ext>
            </a:extLst>
          </p:cNvPr>
          <p:cNvPicPr>
            <a:picLocks noChangeAspect="1"/>
          </p:cNvPicPr>
          <p:nvPr/>
        </p:nvPicPr>
        <p:blipFill>
          <a:blip r:embed="rId2"/>
          <a:srcRect l="30161" r="30241"/>
          <a:stretch/>
        </p:blipFill>
        <p:spPr>
          <a:xfrm>
            <a:off x="7311155" y="806064"/>
            <a:ext cx="4041057" cy="5740608"/>
          </a:xfrm>
          <a:prstGeom prst="rect">
            <a:avLst/>
          </a:prstGeom>
          <a:ln w="381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1595035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943D1B-F9A2-6A7B-5B5E-4EBDF7182AAD}"/>
              </a:ext>
            </a:extLst>
          </p:cNvPr>
          <p:cNvSpPr>
            <a:spLocks noGrp="1"/>
          </p:cNvSpPr>
          <p:nvPr>
            <p:ph type="title"/>
          </p:nvPr>
        </p:nvSpPr>
        <p:spPr/>
        <p:txBody>
          <a:bodyPr/>
          <a:lstStyle/>
          <a:p>
            <a:r>
              <a:rPr lang="en-IN" b="1" dirty="0"/>
              <a:t>Best Practices</a:t>
            </a:r>
            <a:r>
              <a:rPr lang="en-IN" dirty="0"/>
              <a:t/>
            </a:r>
            <a:br>
              <a:rPr lang="en-IN" dirty="0"/>
            </a:br>
            <a:endParaRPr lang="en-IN" dirty="0"/>
          </a:p>
        </p:txBody>
      </p:sp>
      <p:sp>
        <p:nvSpPr>
          <p:cNvPr id="3" name="Content Placeholder 2">
            <a:extLst>
              <a:ext uri="{FF2B5EF4-FFF2-40B4-BE49-F238E27FC236}">
                <a16:creationId xmlns:a16="http://schemas.microsoft.com/office/drawing/2014/main" xmlns="" id="{61F46804-278B-66D2-3DDF-5026781481B0}"/>
              </a:ext>
            </a:extLst>
          </p:cNvPr>
          <p:cNvSpPr>
            <a:spLocks noGrp="1"/>
          </p:cNvSpPr>
          <p:nvPr>
            <p:ph idx="1"/>
          </p:nvPr>
        </p:nvSpPr>
        <p:spPr>
          <a:xfrm>
            <a:off x="1024128" y="1335024"/>
            <a:ext cx="10515600" cy="4351338"/>
          </a:xfrm>
        </p:spPr>
        <p:txBody>
          <a:bodyPr>
            <a:normAutofit lnSpcReduction="10000"/>
          </a:bodyPr>
          <a:lstStyle/>
          <a:p>
            <a:r>
              <a:rPr lang="en-US" dirty="0">
                <a:latin typeface="Agency FB" panose="020B0503020202020204" pitchFamily="34" charset="0"/>
              </a:rPr>
              <a:t>List of innovative approaches and successful strategies implemented</a:t>
            </a:r>
          </a:p>
          <a:p>
            <a:pPr marL="0" indent="0">
              <a:buNone/>
            </a:pPr>
            <a:endParaRPr lang="en-US" dirty="0">
              <a:latin typeface="Agency FB" panose="020B0503020202020204" pitchFamily="34" charset="0"/>
            </a:endParaRPr>
          </a:p>
          <a:p>
            <a:pPr lvl="1">
              <a:buFont typeface="Wingdings" panose="05000000000000000000" pitchFamily="2" charset="2"/>
              <a:buChar char="ü"/>
            </a:pPr>
            <a:r>
              <a:rPr lang="en-US" sz="3200" b="1" dirty="0">
                <a:solidFill>
                  <a:schemeClr val="accent1"/>
                </a:solidFill>
                <a:latin typeface="Agency FB" panose="020B0503020202020204" pitchFamily="34" charset="0"/>
              </a:rPr>
              <a:t> </a:t>
            </a:r>
            <a:r>
              <a:rPr lang="en-US" sz="3200" b="1" dirty="0">
                <a:solidFill>
                  <a:schemeClr val="accent1"/>
                </a:solidFill>
              </a:rPr>
              <a:t>Yoga &amp; Prayer</a:t>
            </a:r>
          </a:p>
          <a:p>
            <a:pPr lvl="1">
              <a:buFont typeface="Wingdings" panose="05000000000000000000" pitchFamily="2" charset="2"/>
              <a:buChar char="ü"/>
            </a:pPr>
            <a:r>
              <a:rPr lang="en-US" sz="3200" b="1" dirty="0">
                <a:solidFill>
                  <a:schemeClr val="accent1"/>
                </a:solidFill>
              </a:rPr>
              <a:t> Visits to Cultural &amp; Historic Places</a:t>
            </a:r>
          </a:p>
          <a:p>
            <a:pPr lvl="1">
              <a:buFont typeface="Wingdings" panose="05000000000000000000" pitchFamily="2" charset="2"/>
              <a:buChar char="ü"/>
            </a:pPr>
            <a:r>
              <a:rPr lang="en-US" sz="3200" b="1" dirty="0">
                <a:solidFill>
                  <a:schemeClr val="accent1"/>
                </a:solidFill>
              </a:rPr>
              <a:t> Assessment &amp; Feedback System For Resource Person</a:t>
            </a:r>
          </a:p>
          <a:p>
            <a:pPr lvl="1">
              <a:buFont typeface="Wingdings" panose="05000000000000000000" pitchFamily="2" charset="2"/>
              <a:buChar char="ü"/>
            </a:pPr>
            <a:r>
              <a:rPr lang="en-US" sz="3200" b="1" dirty="0">
                <a:solidFill>
                  <a:schemeClr val="accent1"/>
                </a:solidFill>
              </a:rPr>
              <a:t>We encourage teachers to reflect on their teaching experiences through discussions and peer reviews to foster continuous improvement.</a:t>
            </a:r>
          </a:p>
          <a:p>
            <a:pPr lvl="1">
              <a:buFont typeface="Wingdings" panose="05000000000000000000" pitchFamily="2" charset="2"/>
              <a:buChar char="ü"/>
            </a:pPr>
            <a:r>
              <a:rPr lang="en-US" sz="3200" b="1" dirty="0">
                <a:solidFill>
                  <a:schemeClr val="accent1"/>
                </a:solidFill>
              </a:rPr>
              <a:t>We allow teachers to specialize in areas of interest or need, such as special educational pedagogy.</a:t>
            </a:r>
          </a:p>
          <a:p>
            <a:pPr marL="0" indent="0">
              <a:buNone/>
            </a:pPr>
            <a:endParaRPr lang="en-IN" dirty="0">
              <a:latin typeface="Agency FB" panose="020B0503020202020204" pitchFamily="34" charset="0"/>
            </a:endParaRPr>
          </a:p>
        </p:txBody>
      </p:sp>
    </p:spTree>
    <p:extLst>
      <p:ext uri="{BB962C8B-B14F-4D97-AF65-F5344CB8AC3E}">
        <p14:creationId xmlns:p14="http://schemas.microsoft.com/office/powerpoint/2010/main" xmlns="" val="2830054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384C17-AD7A-1407-04E5-F5A74901EAB4}"/>
              </a:ext>
            </a:extLst>
          </p:cNvPr>
          <p:cNvSpPr>
            <a:spLocks noGrp="1"/>
          </p:cNvSpPr>
          <p:nvPr>
            <p:ph type="title"/>
          </p:nvPr>
        </p:nvSpPr>
        <p:spPr/>
        <p:txBody>
          <a:bodyPr/>
          <a:lstStyle/>
          <a:p>
            <a:r>
              <a:rPr lang="en-US" b="1" dirty="0"/>
              <a:t>Challenges (if any)</a:t>
            </a:r>
            <a:endParaRPr lang="en-IN" b="1" dirty="0"/>
          </a:p>
        </p:txBody>
      </p:sp>
      <p:sp>
        <p:nvSpPr>
          <p:cNvPr id="3" name="Content Placeholder 2">
            <a:extLst>
              <a:ext uri="{FF2B5EF4-FFF2-40B4-BE49-F238E27FC236}">
                <a16:creationId xmlns:a16="http://schemas.microsoft.com/office/drawing/2014/main" xmlns="" id="{FFA8F13E-1763-F223-DA87-71859E5A6BD9}"/>
              </a:ext>
            </a:extLst>
          </p:cNvPr>
          <p:cNvSpPr>
            <a:spLocks noGrp="1"/>
          </p:cNvSpPr>
          <p:nvPr>
            <p:ph idx="1"/>
          </p:nvPr>
        </p:nvSpPr>
        <p:spPr>
          <a:xfrm>
            <a:off x="929676" y="2249635"/>
            <a:ext cx="11176819" cy="4351338"/>
          </a:xfrm>
        </p:spPr>
        <p:txBody>
          <a:bodyPr>
            <a:normAutofit/>
          </a:bodyPr>
          <a:lstStyle/>
          <a:p>
            <a:pPr>
              <a:buFont typeface="Wingdings" panose="05000000000000000000" pitchFamily="2" charset="2"/>
              <a:buChar char="v"/>
            </a:pPr>
            <a:r>
              <a:rPr lang="en-IN" sz="3200" b="1" dirty="0">
                <a:solidFill>
                  <a:schemeClr val="accent1"/>
                </a:solidFill>
              </a:rPr>
              <a:t>Decreasing response on offline Programmes </a:t>
            </a:r>
          </a:p>
          <a:p>
            <a:pPr>
              <a:buFont typeface="Wingdings" panose="05000000000000000000" pitchFamily="2" charset="2"/>
              <a:buChar char="v"/>
            </a:pPr>
            <a:r>
              <a:rPr lang="en-IN" sz="3200" b="1" dirty="0">
                <a:solidFill>
                  <a:schemeClr val="accent1"/>
                </a:solidFill>
              </a:rPr>
              <a:t>Low number of newly appointed teachers in the region</a:t>
            </a:r>
          </a:p>
          <a:p>
            <a:pPr>
              <a:buFont typeface="Wingdings" panose="05000000000000000000" pitchFamily="2" charset="2"/>
              <a:buChar char="v"/>
            </a:pPr>
            <a:r>
              <a:rPr lang="en-IN" sz="3200" b="1" dirty="0">
                <a:solidFill>
                  <a:schemeClr val="accent1"/>
                </a:solidFill>
              </a:rPr>
              <a:t>Uncertain </a:t>
            </a:r>
            <a:r>
              <a:rPr lang="en-IN" sz="3200" b="1" dirty="0" smtClean="0">
                <a:solidFill>
                  <a:schemeClr val="accent1"/>
                </a:solidFill>
              </a:rPr>
              <a:t>Presence of participants in online </a:t>
            </a:r>
            <a:r>
              <a:rPr lang="en-IN" sz="3200" b="1" dirty="0" smtClean="0">
                <a:solidFill>
                  <a:schemeClr val="accent1"/>
                </a:solidFill>
              </a:rPr>
              <a:t>m</a:t>
            </a:r>
            <a:r>
              <a:rPr lang="en-IN" sz="3200" b="1" dirty="0" smtClean="0">
                <a:solidFill>
                  <a:schemeClr val="accent1"/>
                </a:solidFill>
              </a:rPr>
              <a:t>ode</a:t>
            </a:r>
            <a:endParaRPr lang="en-IN" sz="3200" b="1" dirty="0">
              <a:solidFill>
                <a:schemeClr val="accent1"/>
              </a:solidFill>
            </a:endParaRPr>
          </a:p>
          <a:p>
            <a:pPr>
              <a:buFont typeface="Wingdings" panose="05000000000000000000" pitchFamily="2" charset="2"/>
              <a:buChar char="v"/>
            </a:pPr>
            <a:r>
              <a:rPr lang="en-IN" sz="3200" b="1" dirty="0">
                <a:solidFill>
                  <a:schemeClr val="accent1"/>
                </a:solidFill>
              </a:rPr>
              <a:t>High Drop Out Ratio</a:t>
            </a:r>
          </a:p>
          <a:p>
            <a:pPr marL="0" indent="0">
              <a:buNone/>
            </a:pPr>
            <a:endParaRPr lang="en-IN" sz="3200" b="1" dirty="0">
              <a:solidFill>
                <a:schemeClr val="accent1"/>
              </a:solidFill>
            </a:endParaRPr>
          </a:p>
        </p:txBody>
      </p:sp>
    </p:spTree>
    <p:extLst>
      <p:ext uri="{BB962C8B-B14F-4D97-AF65-F5344CB8AC3E}">
        <p14:creationId xmlns:p14="http://schemas.microsoft.com/office/powerpoint/2010/main" xmlns="" val="3456483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1A9270-05AB-7E1C-85A7-21AE3F4F698F}"/>
              </a:ext>
            </a:extLst>
          </p:cNvPr>
          <p:cNvSpPr>
            <a:spLocks noGrp="1"/>
          </p:cNvSpPr>
          <p:nvPr>
            <p:ph type="title"/>
          </p:nvPr>
        </p:nvSpPr>
        <p:spPr/>
        <p:txBody>
          <a:bodyPr>
            <a:normAutofit fontScale="90000"/>
          </a:bodyPr>
          <a:lstStyle/>
          <a:p>
            <a:r>
              <a:rPr lang="en-IN" b="1" dirty="0"/>
              <a:t/>
            </a:r>
            <a:br>
              <a:rPr lang="en-IN" b="1" dirty="0"/>
            </a:br>
            <a:r>
              <a:rPr lang="en-IN" b="1" dirty="0"/>
              <a:t>Follow-up with Beneficiaries, Feedback  &amp; Impact Assessment</a:t>
            </a:r>
            <a:r>
              <a:rPr lang="en-IN" dirty="0"/>
              <a:t/>
            </a:r>
            <a:br>
              <a:rPr lang="en-IN" dirty="0"/>
            </a:br>
            <a:r>
              <a:rPr lang="en-IN" dirty="0"/>
              <a:t/>
            </a:r>
            <a:br>
              <a:rPr lang="en-IN" dirty="0"/>
            </a:br>
            <a:endParaRPr lang="en-IN" dirty="0"/>
          </a:p>
        </p:txBody>
      </p:sp>
      <p:sp>
        <p:nvSpPr>
          <p:cNvPr id="4" name="Rectangle 1">
            <a:extLst>
              <a:ext uri="{FF2B5EF4-FFF2-40B4-BE49-F238E27FC236}">
                <a16:creationId xmlns:a16="http://schemas.microsoft.com/office/drawing/2014/main" xmlns="" id="{CC150EA3-A7F2-DA01-7D91-C412CB705067}"/>
              </a:ext>
            </a:extLst>
          </p:cNvPr>
          <p:cNvSpPr>
            <a:spLocks noGrp="1" noChangeArrowheads="1"/>
          </p:cNvSpPr>
          <p:nvPr>
            <p:ph idx="1"/>
          </p:nvPr>
        </p:nvSpPr>
        <p:spPr bwMode="auto">
          <a:xfrm>
            <a:off x="2325666" y="2369765"/>
            <a:ext cx="7540668" cy="35394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sz="3200" b="1" i="0" u="none" strike="noStrike" cap="none" normalizeH="0" baseline="0" dirty="0">
                <a:ln>
                  <a:noFill/>
                </a:ln>
                <a:solidFill>
                  <a:schemeClr val="accent1"/>
                </a:solidFill>
                <a:effectLst/>
                <a:latin typeface="Agency FB" panose="020B0503020202020204" pitchFamily="34" charset="0"/>
              </a:rPr>
              <a:t>FOLLOW UP:</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a:ln>
                  <a:noFill/>
                </a:ln>
                <a:solidFill>
                  <a:schemeClr val="accent1"/>
                </a:solidFill>
                <a:effectLst/>
                <a:latin typeface="Agency FB" panose="020B0503020202020204" pitchFamily="34" charset="0"/>
              </a:rPr>
              <a:t>Methods of engagement post-workshop</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a:ln>
                  <a:noFill/>
                </a:ln>
                <a:solidFill>
                  <a:schemeClr val="accent1"/>
                </a:solidFill>
                <a:effectLst/>
                <a:latin typeface="Agency FB" panose="020B0503020202020204" pitchFamily="34" charset="0"/>
              </a:rPr>
              <a:t>Surveys &amp; Feedback</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3200" dirty="0">
                <a:solidFill>
                  <a:schemeClr val="accent1"/>
                </a:solidFill>
                <a:latin typeface="Agency FB" panose="020B0503020202020204" pitchFamily="34" charset="0"/>
              </a:rPr>
              <a:t>Participants reviews in concluding sessions</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3200" dirty="0">
              <a:solidFill>
                <a:schemeClr val="accent1"/>
              </a:solidFill>
              <a:latin typeface="Agency FB" panose="020B05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3200" dirty="0">
              <a:solidFill>
                <a:schemeClr val="accent1"/>
              </a:solidFill>
              <a:latin typeface="Agency FB" panose="020B05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2"/>
              </a:solidFill>
              <a:effectLst/>
              <a:latin typeface="Agency FB" panose="020B0503020202020204" pitchFamily="34" charset="0"/>
            </a:endParaRPr>
          </a:p>
        </p:txBody>
      </p:sp>
    </p:spTree>
    <p:extLst>
      <p:ext uri="{BB962C8B-B14F-4D97-AF65-F5344CB8AC3E}">
        <p14:creationId xmlns:p14="http://schemas.microsoft.com/office/powerpoint/2010/main" xmlns="" val="3339602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924D9F6-8191-68D5-6778-1FD2D3675638}"/>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xmlns="" id="{E7E33E9E-97B7-48AD-53DE-3FCB2B5A99D2}"/>
              </a:ext>
            </a:extLst>
          </p:cNvPr>
          <p:cNvSpPr txBox="1"/>
          <p:nvPr/>
        </p:nvSpPr>
        <p:spPr>
          <a:xfrm>
            <a:off x="589938" y="0"/>
            <a:ext cx="6096000" cy="461665"/>
          </a:xfrm>
          <a:prstGeom prst="rect">
            <a:avLst/>
          </a:prstGeom>
          <a:noFill/>
        </p:spPr>
        <p:txBody>
          <a:bodyPr wrap="square">
            <a:spAutoFit/>
          </a:bodyPr>
          <a:lstStyle/>
          <a:p>
            <a:r>
              <a:rPr lang="en-IN" sz="2400" b="1" dirty="0"/>
              <a:t>Resource Persons (FIP &amp; OP)</a:t>
            </a:r>
            <a:endParaRPr lang="en-IN" sz="2400" dirty="0"/>
          </a:p>
        </p:txBody>
      </p:sp>
      <p:graphicFrame>
        <p:nvGraphicFramePr>
          <p:cNvPr id="2" name="Table 1">
            <a:extLst>
              <a:ext uri="{FF2B5EF4-FFF2-40B4-BE49-F238E27FC236}">
                <a16:creationId xmlns:a16="http://schemas.microsoft.com/office/drawing/2014/main" xmlns="" id="{3583C446-C5F4-F8BC-92AF-68FE0174C11F}"/>
              </a:ext>
            </a:extLst>
          </p:cNvPr>
          <p:cNvGraphicFramePr>
            <a:graphicFrameLocks noGrp="1"/>
          </p:cNvGraphicFramePr>
          <p:nvPr>
            <p:extLst>
              <p:ext uri="{D42A27DB-BD31-4B8C-83A1-F6EECF244321}">
                <p14:modId xmlns:p14="http://schemas.microsoft.com/office/powerpoint/2010/main" xmlns="" val="1276587007"/>
              </p:ext>
            </p:extLst>
          </p:nvPr>
        </p:nvGraphicFramePr>
        <p:xfrm>
          <a:off x="432620" y="461665"/>
          <a:ext cx="11594231" cy="6319939"/>
        </p:xfrm>
        <a:graphic>
          <a:graphicData uri="http://schemas.openxmlformats.org/drawingml/2006/table">
            <a:tbl>
              <a:tblPr>
                <a:tableStyleId>{5C22544A-7EE6-4342-B048-85BDC9FD1C3A}</a:tableStyleId>
              </a:tblPr>
              <a:tblGrid>
                <a:gridCol w="373625">
                  <a:extLst>
                    <a:ext uri="{9D8B030D-6E8A-4147-A177-3AD203B41FA5}">
                      <a16:colId xmlns:a16="http://schemas.microsoft.com/office/drawing/2014/main" xmlns="" val="3506739087"/>
                    </a:ext>
                  </a:extLst>
                </a:gridCol>
                <a:gridCol w="1641987">
                  <a:extLst>
                    <a:ext uri="{9D8B030D-6E8A-4147-A177-3AD203B41FA5}">
                      <a16:colId xmlns:a16="http://schemas.microsoft.com/office/drawing/2014/main" xmlns="" val="3927019420"/>
                    </a:ext>
                  </a:extLst>
                </a:gridCol>
                <a:gridCol w="3618271">
                  <a:extLst>
                    <a:ext uri="{9D8B030D-6E8A-4147-A177-3AD203B41FA5}">
                      <a16:colId xmlns:a16="http://schemas.microsoft.com/office/drawing/2014/main" xmlns="" val="899076050"/>
                    </a:ext>
                  </a:extLst>
                </a:gridCol>
                <a:gridCol w="2861548">
                  <a:extLst>
                    <a:ext uri="{9D8B030D-6E8A-4147-A177-3AD203B41FA5}">
                      <a16:colId xmlns:a16="http://schemas.microsoft.com/office/drawing/2014/main" xmlns="" val="4115584300"/>
                    </a:ext>
                  </a:extLst>
                </a:gridCol>
                <a:gridCol w="2358020">
                  <a:extLst>
                    <a:ext uri="{9D8B030D-6E8A-4147-A177-3AD203B41FA5}">
                      <a16:colId xmlns:a16="http://schemas.microsoft.com/office/drawing/2014/main" xmlns="" val="4039770263"/>
                    </a:ext>
                  </a:extLst>
                </a:gridCol>
                <a:gridCol w="740780">
                  <a:extLst>
                    <a:ext uri="{9D8B030D-6E8A-4147-A177-3AD203B41FA5}">
                      <a16:colId xmlns:a16="http://schemas.microsoft.com/office/drawing/2014/main" xmlns="" val="3129380559"/>
                    </a:ext>
                  </a:extLst>
                </a:gridCol>
              </a:tblGrid>
              <a:tr h="50642">
                <a:tc>
                  <a:txBody>
                    <a:bodyPr/>
                    <a:lstStyle/>
                    <a:p>
                      <a:pPr algn="ctr" fontAlgn="ctr"/>
                      <a:r>
                        <a:rPr lang="en-IN" sz="800" b="1" u="none" strike="noStrike" dirty="0">
                          <a:effectLst/>
                        </a:rPr>
                        <a:t>Sr. No.</a:t>
                      </a:r>
                      <a:endParaRPr lang="en-IN" sz="800" b="1" i="0" u="none" strike="noStrike" dirty="0">
                        <a:solidFill>
                          <a:srgbClr val="000000"/>
                        </a:solidFill>
                        <a:effectLst/>
                        <a:latin typeface="Calibri" panose="020F0502020204030204" pitchFamily="34" charset="0"/>
                      </a:endParaRPr>
                    </a:p>
                  </a:txBody>
                  <a:tcPr marL="831" marR="831" marT="831" marB="0" anchor="ctr"/>
                </a:tc>
                <a:tc>
                  <a:txBody>
                    <a:bodyPr/>
                    <a:lstStyle/>
                    <a:p>
                      <a:pPr algn="ctr" fontAlgn="ctr"/>
                      <a:r>
                        <a:rPr lang="en-IN" sz="800" b="1" u="none" strike="noStrike" dirty="0">
                          <a:effectLst/>
                        </a:rPr>
                        <a:t>Name of Resouece Person </a:t>
                      </a:r>
                      <a:endParaRPr lang="en-IN" sz="800" b="1" i="0" u="none" strike="noStrike" dirty="0">
                        <a:solidFill>
                          <a:srgbClr val="000000"/>
                        </a:solidFill>
                        <a:effectLst/>
                        <a:latin typeface="Calibri" panose="020F0502020204030204" pitchFamily="34" charset="0"/>
                      </a:endParaRPr>
                    </a:p>
                  </a:txBody>
                  <a:tcPr marL="831" marR="831" marT="831" marB="0" anchor="ctr"/>
                </a:tc>
                <a:tc>
                  <a:txBody>
                    <a:bodyPr/>
                    <a:lstStyle/>
                    <a:p>
                      <a:pPr algn="ctr" fontAlgn="ctr"/>
                      <a:r>
                        <a:rPr lang="en-IN" sz="800" b="1" u="none" strike="noStrike" dirty="0">
                          <a:solidFill>
                            <a:srgbClr val="000000"/>
                          </a:solidFill>
                          <a:effectLst/>
                        </a:rPr>
                        <a:t>Expertise</a:t>
                      </a:r>
                      <a:endParaRPr lang="en-IN" sz="800" b="1" i="0" u="none" strike="noStrike" dirty="0">
                        <a:solidFill>
                          <a:srgbClr val="000000"/>
                        </a:solidFill>
                        <a:effectLst/>
                        <a:latin typeface="Calibri" panose="020F0502020204030204" pitchFamily="34" charset="0"/>
                      </a:endParaRPr>
                    </a:p>
                  </a:txBody>
                  <a:tcPr marL="831" marR="831" marT="831" marB="0" anchor="ctr"/>
                </a:tc>
                <a:tc>
                  <a:txBody>
                    <a:bodyPr/>
                    <a:lstStyle/>
                    <a:p>
                      <a:pPr algn="ctr" fontAlgn="ctr"/>
                      <a:r>
                        <a:rPr lang="en-IN" sz="800" b="1" u="none" strike="noStrike" dirty="0">
                          <a:solidFill>
                            <a:srgbClr val="000000"/>
                          </a:solidFill>
                          <a:effectLst/>
                        </a:rPr>
                        <a:t>Affiliation</a:t>
                      </a:r>
                      <a:endParaRPr lang="en-IN" sz="800" b="1" i="0" u="none" strike="noStrike" dirty="0">
                        <a:solidFill>
                          <a:srgbClr val="000000"/>
                        </a:solidFill>
                        <a:effectLst/>
                        <a:latin typeface="Calibri" panose="020F0502020204030204" pitchFamily="34" charset="0"/>
                      </a:endParaRPr>
                    </a:p>
                  </a:txBody>
                  <a:tcPr marL="831" marR="831" marT="831" marB="0" anchor="ctr"/>
                </a:tc>
                <a:tc>
                  <a:txBody>
                    <a:bodyPr/>
                    <a:lstStyle/>
                    <a:p>
                      <a:pPr algn="ctr" fontAlgn="ctr"/>
                      <a:r>
                        <a:rPr lang="en-IN" sz="800" u="none" strike="noStrike" dirty="0">
                          <a:effectLst/>
                        </a:rPr>
                        <a:t>FIP/Date</a:t>
                      </a:r>
                      <a:endParaRPr lang="en-IN" sz="800" b="1" i="0" u="none" strike="noStrike" dirty="0">
                        <a:solidFill>
                          <a:srgbClr val="000000"/>
                        </a:solidFill>
                        <a:effectLst/>
                        <a:latin typeface="Calibri" panose="020F0502020204030204" pitchFamily="34" charset="0"/>
                      </a:endParaRPr>
                    </a:p>
                  </a:txBody>
                  <a:tcPr marL="831" marR="831" marT="831" marB="0" anchor="ctr"/>
                </a:tc>
                <a:tc>
                  <a:txBody>
                    <a:bodyPr/>
                    <a:lstStyle/>
                    <a:p>
                      <a:pPr algn="ctr" fontAlgn="ctr"/>
                      <a:r>
                        <a:rPr lang="en-IN" sz="800" u="none" strike="noStrike">
                          <a:effectLst/>
                        </a:rPr>
                        <a:t>Session</a:t>
                      </a:r>
                      <a:endParaRPr lang="en-IN" sz="800" b="1" i="0" u="none" strike="noStrike">
                        <a:solidFill>
                          <a:srgbClr val="000000"/>
                        </a:solidFill>
                        <a:effectLst/>
                        <a:latin typeface="Calibri" panose="020F0502020204030204" pitchFamily="34" charset="0"/>
                      </a:endParaRPr>
                    </a:p>
                  </a:txBody>
                  <a:tcPr marL="831" marR="831" marT="831" marB="0" anchor="ctr"/>
                </a:tc>
                <a:extLst>
                  <a:ext uri="{0D108BD9-81ED-4DB2-BD59-A6C34878D82A}">
                    <a16:rowId xmlns:a16="http://schemas.microsoft.com/office/drawing/2014/main" xmlns="" val="2594314315"/>
                  </a:ext>
                </a:extLst>
              </a:tr>
              <a:tr h="50642">
                <a:tc rowSpan="2">
                  <a:txBody>
                    <a:bodyPr/>
                    <a:lstStyle/>
                    <a:p>
                      <a:pPr algn="ctr" fontAlgn="ctr"/>
                      <a:r>
                        <a:rPr lang="en-IN" sz="800" u="none" strike="noStrike">
                          <a:effectLst/>
                        </a:rPr>
                        <a:t>1</a:t>
                      </a:r>
                      <a:endParaRPr lang="en-IN" sz="800" b="0" i="0" u="none" strike="noStrike">
                        <a:solidFill>
                          <a:srgbClr val="000000"/>
                        </a:solidFill>
                        <a:effectLst/>
                        <a:latin typeface="Calibri" panose="020F0502020204030204" pitchFamily="34" charset="0"/>
                      </a:endParaRPr>
                    </a:p>
                  </a:txBody>
                  <a:tcPr marL="831" marR="831" marT="831" marB="0" anchor="ctr"/>
                </a:tc>
                <a:tc rowSpan="2">
                  <a:txBody>
                    <a:bodyPr/>
                    <a:lstStyle/>
                    <a:p>
                      <a:pPr algn="ctr" fontAlgn="ctr"/>
                      <a:r>
                        <a:rPr lang="en-IN" sz="800" u="none" strike="noStrike" dirty="0">
                          <a:effectLst/>
                        </a:rPr>
                        <a:t>Prof. Hitesh Shukla</a:t>
                      </a:r>
                      <a:endParaRPr lang="en-IN" sz="800" b="0" i="0" u="none" strike="noStrike" dirty="0">
                        <a:solidFill>
                          <a:srgbClr val="000000"/>
                        </a:solidFill>
                        <a:effectLst/>
                        <a:latin typeface="Calibri" panose="020F0502020204030204" pitchFamily="34" charset="0"/>
                      </a:endParaRPr>
                    </a:p>
                  </a:txBody>
                  <a:tcPr marL="831" marR="831" marT="831" marB="0" anchor="ctr"/>
                </a:tc>
                <a:tc rowSpan="2">
                  <a:txBody>
                    <a:bodyPr/>
                    <a:lstStyle/>
                    <a:p>
                      <a:pPr algn="ctr" fontAlgn="ctr"/>
                      <a:r>
                        <a:rPr lang="en-US" sz="800" b="0" u="none" strike="noStrike" dirty="0">
                          <a:solidFill>
                            <a:srgbClr val="000000"/>
                          </a:solidFill>
                          <a:effectLst/>
                        </a:rPr>
                        <a:t>Skill Development</a:t>
                      </a:r>
                      <a:endParaRPr lang="en-US" sz="800" b="0" i="0" u="none" strike="noStrike" dirty="0">
                        <a:solidFill>
                          <a:srgbClr val="000000"/>
                        </a:solidFill>
                        <a:effectLst/>
                        <a:latin typeface="Calibri" panose="020F0502020204030204" pitchFamily="34" charset="0"/>
                      </a:endParaRPr>
                    </a:p>
                  </a:txBody>
                  <a:tcPr marL="831" marR="831" marT="831" marB="0" anchor="ctr"/>
                </a:tc>
                <a:tc rowSpan="2">
                  <a:txBody>
                    <a:bodyPr/>
                    <a:lstStyle/>
                    <a:p>
                      <a:pPr algn="ctr" fontAlgn="ctr"/>
                      <a:r>
                        <a:rPr lang="en-US" sz="800" b="0" u="none" strike="noStrike" dirty="0">
                          <a:solidFill>
                            <a:srgbClr val="000000"/>
                          </a:solidFill>
                          <a:effectLst/>
                        </a:rPr>
                        <a:t>Department of Business Administration, Saurashtra University, Rajkot.</a:t>
                      </a:r>
                      <a:endParaRPr lang="en-US" sz="800" b="0" i="0" u="none" strike="noStrike" dirty="0">
                        <a:solidFill>
                          <a:srgbClr val="000000"/>
                        </a:solidFill>
                        <a:effectLst/>
                        <a:latin typeface="Calibri" panose="020F0502020204030204" pitchFamily="34" charset="0"/>
                      </a:endParaRPr>
                    </a:p>
                  </a:txBody>
                  <a:tcPr marL="831" marR="831" marT="831" marB="0" anchor="ctr"/>
                </a:tc>
                <a:tc rowSpan="2">
                  <a:txBody>
                    <a:bodyPr/>
                    <a:lstStyle/>
                    <a:p>
                      <a:pPr algn="ctr" fontAlgn="ctr"/>
                      <a:r>
                        <a:rPr lang="en-US" sz="800" u="none" strike="noStrike">
                          <a:effectLst/>
                        </a:rPr>
                        <a:t>FIP-128 From 11/09/2023 to 07/10/2023</a:t>
                      </a:r>
                      <a:endParaRPr lang="en-US" sz="800" b="0" i="0" u="none" strike="noStrike">
                        <a:solidFill>
                          <a:srgbClr val="000000"/>
                        </a:solidFill>
                        <a:effectLst/>
                        <a:latin typeface="Calibri" panose="020F0502020204030204" pitchFamily="34" charset="0"/>
                      </a:endParaRPr>
                    </a:p>
                  </a:txBody>
                  <a:tcPr marL="831" marR="831" marT="831" marB="0" anchor="ctr"/>
                </a:tc>
                <a:tc>
                  <a:txBody>
                    <a:bodyPr/>
                    <a:lstStyle/>
                    <a:p>
                      <a:pPr algn="ctr" fontAlgn="ctr"/>
                      <a:r>
                        <a:rPr lang="en-IN" sz="800" u="none" strike="noStrike">
                          <a:effectLst/>
                        </a:rPr>
                        <a:t>2</a:t>
                      </a:r>
                      <a:endParaRPr lang="en-IN" sz="800" b="0" i="0" u="none" strike="noStrike">
                        <a:solidFill>
                          <a:srgbClr val="000000"/>
                        </a:solidFill>
                        <a:effectLst/>
                        <a:latin typeface="Calibri" panose="020F0502020204030204" pitchFamily="34" charset="0"/>
                      </a:endParaRPr>
                    </a:p>
                  </a:txBody>
                  <a:tcPr marL="831" marR="831" marT="831" marB="0" anchor="ctr"/>
                </a:tc>
                <a:extLst>
                  <a:ext uri="{0D108BD9-81ED-4DB2-BD59-A6C34878D82A}">
                    <a16:rowId xmlns:a16="http://schemas.microsoft.com/office/drawing/2014/main" xmlns="" val="3542919756"/>
                  </a:ext>
                </a:extLst>
              </a:tr>
              <a:tr h="50642">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fontAlgn="ctr"/>
                      <a:r>
                        <a:rPr lang="en-IN" sz="800" u="none" strike="noStrike">
                          <a:effectLst/>
                        </a:rPr>
                        <a:t>2</a:t>
                      </a:r>
                      <a:endParaRPr lang="en-IN" sz="800" b="0" i="0" u="none" strike="noStrike">
                        <a:solidFill>
                          <a:srgbClr val="000000"/>
                        </a:solidFill>
                        <a:effectLst/>
                        <a:latin typeface="Calibri" panose="020F0502020204030204" pitchFamily="34" charset="0"/>
                      </a:endParaRPr>
                    </a:p>
                  </a:txBody>
                  <a:tcPr marL="831" marR="831" marT="831" marB="0" anchor="ctr"/>
                </a:tc>
                <a:extLst>
                  <a:ext uri="{0D108BD9-81ED-4DB2-BD59-A6C34878D82A}">
                    <a16:rowId xmlns:a16="http://schemas.microsoft.com/office/drawing/2014/main" xmlns="" val="2959489662"/>
                  </a:ext>
                </a:extLst>
              </a:tr>
              <a:tr h="50642">
                <a:tc rowSpan="2">
                  <a:txBody>
                    <a:bodyPr/>
                    <a:lstStyle/>
                    <a:p>
                      <a:pPr algn="ctr" fontAlgn="ctr"/>
                      <a:r>
                        <a:rPr lang="en-IN" sz="800" u="none" strike="noStrike">
                          <a:effectLst/>
                        </a:rPr>
                        <a:t>2</a:t>
                      </a:r>
                      <a:endParaRPr lang="en-IN" sz="800" b="0" i="0" u="none" strike="noStrike">
                        <a:solidFill>
                          <a:srgbClr val="000000"/>
                        </a:solidFill>
                        <a:effectLst/>
                        <a:latin typeface="Calibri" panose="020F0502020204030204" pitchFamily="34" charset="0"/>
                      </a:endParaRPr>
                    </a:p>
                  </a:txBody>
                  <a:tcPr marL="831" marR="831" marT="831" marB="0" anchor="ctr"/>
                </a:tc>
                <a:tc rowSpan="2">
                  <a:txBody>
                    <a:bodyPr/>
                    <a:lstStyle/>
                    <a:p>
                      <a:pPr algn="ctr" fontAlgn="ctr"/>
                      <a:r>
                        <a:rPr lang="en-IN" sz="800" u="none" strike="noStrike" dirty="0">
                          <a:effectLst/>
                        </a:rPr>
                        <a:t>Dr. Ashvini Joshi</a:t>
                      </a:r>
                      <a:endParaRPr lang="en-IN" sz="800" b="0" i="0" u="none" strike="noStrike" dirty="0">
                        <a:solidFill>
                          <a:srgbClr val="000000"/>
                        </a:solidFill>
                        <a:effectLst/>
                        <a:latin typeface="Calibri" panose="020F0502020204030204" pitchFamily="34" charset="0"/>
                      </a:endParaRPr>
                    </a:p>
                  </a:txBody>
                  <a:tcPr marL="831" marR="831" marT="831" marB="0" anchor="ctr"/>
                </a:tc>
                <a:tc rowSpan="2">
                  <a:txBody>
                    <a:bodyPr/>
                    <a:lstStyle/>
                    <a:p>
                      <a:pPr algn="ctr" fontAlgn="ctr"/>
                      <a:r>
                        <a:rPr lang="en-US" sz="800" b="0" u="none" strike="noStrike" dirty="0">
                          <a:solidFill>
                            <a:srgbClr val="000000"/>
                          </a:solidFill>
                          <a:effectLst/>
                        </a:rPr>
                        <a:t>Information and Communication Technology</a:t>
                      </a:r>
                      <a:endParaRPr lang="en-US" sz="800" b="0" i="0" u="none" strike="noStrike" dirty="0">
                        <a:solidFill>
                          <a:srgbClr val="000000"/>
                        </a:solidFill>
                        <a:effectLst/>
                        <a:latin typeface="Calibri" panose="020F0502020204030204" pitchFamily="34" charset="0"/>
                      </a:endParaRPr>
                    </a:p>
                  </a:txBody>
                  <a:tcPr marL="831" marR="831" marT="831" marB="0" anchor="ctr"/>
                </a:tc>
                <a:tc rowSpan="2">
                  <a:txBody>
                    <a:bodyPr/>
                    <a:lstStyle/>
                    <a:p>
                      <a:pPr algn="ctr" fontAlgn="ctr"/>
                      <a:r>
                        <a:rPr lang="en-US" sz="800" b="0" u="none" strike="noStrike" dirty="0">
                          <a:solidFill>
                            <a:srgbClr val="000000"/>
                          </a:solidFill>
                          <a:effectLst/>
                        </a:rPr>
                        <a:t>Department of Nanoscience and Advanced materials, Saurashtra University </a:t>
                      </a:r>
                      <a:endParaRPr lang="en-US" sz="800" b="0" i="0" u="none" strike="noStrike" dirty="0">
                        <a:solidFill>
                          <a:srgbClr val="000000"/>
                        </a:solidFill>
                        <a:effectLst/>
                        <a:latin typeface="Calibri" panose="020F0502020204030204" pitchFamily="34" charset="0"/>
                      </a:endParaRPr>
                    </a:p>
                  </a:txBody>
                  <a:tcPr marL="831" marR="831" marT="831" marB="0" anchor="ctr"/>
                </a:tc>
                <a:tc rowSpan="2">
                  <a:txBody>
                    <a:bodyPr/>
                    <a:lstStyle/>
                    <a:p>
                      <a:pPr algn="ctr" fontAlgn="ctr"/>
                      <a:r>
                        <a:rPr lang="en-US" sz="800" u="none" strike="noStrike">
                          <a:effectLst/>
                        </a:rPr>
                        <a:t>FIP-130 From 26/02/2024 to 23/03/2024</a:t>
                      </a:r>
                      <a:endParaRPr lang="en-US" sz="800" b="0" i="0" u="none" strike="noStrike">
                        <a:solidFill>
                          <a:srgbClr val="000000"/>
                        </a:solidFill>
                        <a:effectLst/>
                        <a:latin typeface="Calibri" panose="020F0502020204030204" pitchFamily="34" charset="0"/>
                      </a:endParaRPr>
                    </a:p>
                  </a:txBody>
                  <a:tcPr marL="831" marR="831" marT="831" marB="0" anchor="ctr"/>
                </a:tc>
                <a:tc>
                  <a:txBody>
                    <a:bodyPr/>
                    <a:lstStyle/>
                    <a:p>
                      <a:pPr algn="ctr" fontAlgn="ctr"/>
                      <a:r>
                        <a:rPr lang="en-IN" sz="800" u="none" strike="noStrike">
                          <a:effectLst/>
                        </a:rPr>
                        <a:t>2</a:t>
                      </a:r>
                      <a:endParaRPr lang="en-IN" sz="800" b="0" i="0" u="none" strike="noStrike">
                        <a:solidFill>
                          <a:srgbClr val="000000"/>
                        </a:solidFill>
                        <a:effectLst/>
                        <a:latin typeface="Calibri" panose="020F0502020204030204" pitchFamily="34" charset="0"/>
                      </a:endParaRPr>
                    </a:p>
                  </a:txBody>
                  <a:tcPr marL="831" marR="831" marT="831" marB="0" anchor="ctr"/>
                </a:tc>
                <a:extLst>
                  <a:ext uri="{0D108BD9-81ED-4DB2-BD59-A6C34878D82A}">
                    <a16:rowId xmlns:a16="http://schemas.microsoft.com/office/drawing/2014/main" xmlns="" val="4218305918"/>
                  </a:ext>
                </a:extLst>
              </a:tr>
              <a:tr h="50642">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dirty="0"/>
                    </a:p>
                  </a:txBody>
                  <a:tcPr/>
                </a:tc>
                <a:tc vMerge="1">
                  <a:txBody>
                    <a:bodyPr/>
                    <a:lstStyle/>
                    <a:p>
                      <a:endParaRPr lang="en-IN"/>
                    </a:p>
                  </a:txBody>
                  <a:tcPr/>
                </a:tc>
                <a:tc>
                  <a:txBody>
                    <a:bodyPr/>
                    <a:lstStyle/>
                    <a:p>
                      <a:pPr algn="ctr" fontAlgn="ctr"/>
                      <a:r>
                        <a:rPr lang="en-IN" sz="800" u="none" strike="noStrike">
                          <a:effectLst/>
                        </a:rPr>
                        <a:t>2</a:t>
                      </a:r>
                      <a:endParaRPr lang="en-IN" sz="800" b="0" i="0" u="none" strike="noStrike">
                        <a:solidFill>
                          <a:srgbClr val="000000"/>
                        </a:solidFill>
                        <a:effectLst/>
                        <a:latin typeface="Calibri" panose="020F0502020204030204" pitchFamily="34" charset="0"/>
                      </a:endParaRPr>
                    </a:p>
                  </a:txBody>
                  <a:tcPr marL="831" marR="831" marT="831" marB="0" anchor="ctr"/>
                </a:tc>
                <a:extLst>
                  <a:ext uri="{0D108BD9-81ED-4DB2-BD59-A6C34878D82A}">
                    <a16:rowId xmlns:a16="http://schemas.microsoft.com/office/drawing/2014/main" xmlns="" val="486099995"/>
                  </a:ext>
                </a:extLst>
              </a:tr>
              <a:tr h="50642">
                <a:tc rowSpan="2">
                  <a:txBody>
                    <a:bodyPr/>
                    <a:lstStyle/>
                    <a:p>
                      <a:pPr algn="ctr" fontAlgn="ctr"/>
                      <a:r>
                        <a:rPr lang="en-IN" sz="800" u="none" strike="noStrike" dirty="0">
                          <a:effectLst/>
                        </a:rPr>
                        <a:t>3</a:t>
                      </a:r>
                      <a:endParaRPr lang="en-IN" sz="800" b="0" i="0" u="none" strike="noStrike" dirty="0">
                        <a:solidFill>
                          <a:srgbClr val="000000"/>
                        </a:solidFill>
                        <a:effectLst/>
                        <a:latin typeface="Calibri" panose="020F0502020204030204" pitchFamily="34" charset="0"/>
                      </a:endParaRPr>
                    </a:p>
                  </a:txBody>
                  <a:tcPr marL="831" marR="831" marT="831" marB="0" anchor="ctr"/>
                </a:tc>
                <a:tc rowSpan="2">
                  <a:txBody>
                    <a:bodyPr/>
                    <a:lstStyle/>
                    <a:p>
                      <a:pPr algn="ctr" fontAlgn="ctr"/>
                      <a:r>
                        <a:rPr lang="en-IN" sz="800" u="none" strike="noStrike">
                          <a:effectLst/>
                        </a:rPr>
                        <a:t>Dr. Narendrabhai Dave</a:t>
                      </a:r>
                      <a:endParaRPr lang="en-IN" sz="800" b="0" i="0" u="none" strike="noStrike">
                        <a:solidFill>
                          <a:srgbClr val="000000"/>
                        </a:solidFill>
                        <a:effectLst/>
                        <a:latin typeface="Calibri" panose="020F0502020204030204" pitchFamily="34" charset="0"/>
                      </a:endParaRPr>
                    </a:p>
                  </a:txBody>
                  <a:tcPr marL="831" marR="831" marT="831" marB="0" anchor="ctr"/>
                </a:tc>
                <a:tc>
                  <a:txBody>
                    <a:bodyPr/>
                    <a:lstStyle/>
                    <a:p>
                      <a:pPr marL="0" algn="ctr" defTabSz="914400" rtl="0" eaLnBrk="1" fontAlgn="ctr" latinLnBrk="0" hangingPunct="1"/>
                      <a:r>
                        <a:rPr lang="en-IN" sz="800" b="0" u="none" strike="noStrike" kern="1200" dirty="0">
                          <a:solidFill>
                            <a:srgbClr val="000000"/>
                          </a:solidFill>
                          <a:effectLst/>
                        </a:rPr>
                        <a:t>Academic Leadership, Governance &amp; Management</a:t>
                      </a:r>
                      <a:endParaRPr lang="en-IN" sz="800" b="0" i="0" u="none" strike="noStrike" kern="1200" dirty="0">
                        <a:solidFill>
                          <a:srgbClr val="000000"/>
                        </a:solidFill>
                        <a:effectLst/>
                        <a:latin typeface="Calibri" panose="020F0502020204030204" pitchFamily="34" charset="0"/>
                        <a:ea typeface="+mn-ea"/>
                        <a:cs typeface="+mn-cs"/>
                      </a:endParaRPr>
                    </a:p>
                  </a:txBody>
                  <a:tcPr marL="7620" marR="7620" marT="7620" marB="0"/>
                </a:tc>
                <a:tc rowSpan="2">
                  <a:txBody>
                    <a:bodyPr/>
                    <a:lstStyle/>
                    <a:p>
                      <a:pPr algn="ctr" fontAlgn="ctr"/>
                      <a:r>
                        <a:rPr lang="en-US" sz="800" b="0" i="0" u="none" strike="noStrike" dirty="0">
                          <a:solidFill>
                            <a:srgbClr val="000000"/>
                          </a:solidFill>
                          <a:effectLst/>
                          <a:latin typeface="Calibri" panose="020F0502020204030204" pitchFamily="34" charset="0"/>
                        </a:rPr>
                        <a:t>GOG</a:t>
                      </a:r>
                    </a:p>
                  </a:txBody>
                  <a:tcPr marL="831" marR="831" marT="831" marB="0" anchor="ctr"/>
                </a:tc>
                <a:tc rowSpan="2">
                  <a:txBody>
                    <a:bodyPr/>
                    <a:lstStyle/>
                    <a:p>
                      <a:pPr algn="ctr" fontAlgn="ctr"/>
                      <a:r>
                        <a:rPr lang="en-US" sz="800" u="none" strike="noStrike" dirty="0">
                          <a:effectLst/>
                        </a:rPr>
                        <a:t>FIP-130 From 26/02/2024 to 23/03/2024</a:t>
                      </a:r>
                      <a:endParaRPr lang="en-US" sz="800" b="0" i="0" u="none" strike="noStrike" dirty="0">
                        <a:solidFill>
                          <a:srgbClr val="000000"/>
                        </a:solidFill>
                        <a:effectLst/>
                        <a:latin typeface="Calibri" panose="020F0502020204030204" pitchFamily="34" charset="0"/>
                      </a:endParaRPr>
                    </a:p>
                  </a:txBody>
                  <a:tcPr marL="831" marR="831" marT="831" marB="0" anchor="ctr"/>
                </a:tc>
                <a:tc>
                  <a:txBody>
                    <a:bodyPr/>
                    <a:lstStyle/>
                    <a:p>
                      <a:pPr algn="ctr" fontAlgn="ctr"/>
                      <a:r>
                        <a:rPr lang="en-IN" sz="800" u="none" strike="noStrike">
                          <a:effectLst/>
                        </a:rPr>
                        <a:t>1</a:t>
                      </a:r>
                      <a:endParaRPr lang="en-IN" sz="800" b="0" i="0" u="none" strike="noStrike">
                        <a:solidFill>
                          <a:srgbClr val="000000"/>
                        </a:solidFill>
                        <a:effectLst/>
                        <a:latin typeface="Calibri" panose="020F0502020204030204" pitchFamily="34" charset="0"/>
                      </a:endParaRPr>
                    </a:p>
                  </a:txBody>
                  <a:tcPr marL="831" marR="831" marT="831" marB="0" anchor="ctr"/>
                </a:tc>
                <a:extLst>
                  <a:ext uri="{0D108BD9-81ED-4DB2-BD59-A6C34878D82A}">
                    <a16:rowId xmlns:a16="http://schemas.microsoft.com/office/drawing/2014/main" xmlns="" val="4225418479"/>
                  </a:ext>
                </a:extLst>
              </a:tr>
              <a:tr h="50642">
                <a:tc vMerge="1">
                  <a:txBody>
                    <a:bodyPr/>
                    <a:lstStyle/>
                    <a:p>
                      <a:endParaRPr lang="en-IN"/>
                    </a:p>
                  </a:txBody>
                  <a:tcPr/>
                </a:tc>
                <a:tc vMerge="1">
                  <a:txBody>
                    <a:bodyPr/>
                    <a:lstStyle/>
                    <a:p>
                      <a:endParaRPr lang="en-IN"/>
                    </a:p>
                  </a:txBody>
                  <a:tcPr/>
                </a:tc>
                <a:tc>
                  <a:txBody>
                    <a:bodyPr/>
                    <a:lstStyle/>
                    <a:p>
                      <a:pPr marL="0" algn="ctr" defTabSz="914400" rtl="0" eaLnBrk="1" fontAlgn="ctr" latinLnBrk="0" hangingPunct="1"/>
                      <a:r>
                        <a:rPr lang="en-IN" sz="800" b="0" u="none" strike="noStrike" kern="1200" dirty="0">
                          <a:solidFill>
                            <a:srgbClr val="000000"/>
                          </a:solidFill>
                          <a:effectLst/>
                        </a:rPr>
                        <a:t>Academic Leadership, Governance &amp; Management</a:t>
                      </a:r>
                      <a:endParaRPr lang="en-IN" sz="800" b="0" i="0" u="none" strike="noStrike" kern="1200" dirty="0">
                        <a:solidFill>
                          <a:srgbClr val="000000"/>
                        </a:solidFill>
                        <a:effectLst/>
                        <a:latin typeface="Calibri" panose="020F0502020204030204" pitchFamily="34" charset="0"/>
                        <a:ea typeface="+mn-ea"/>
                        <a:cs typeface="+mn-cs"/>
                      </a:endParaRPr>
                    </a:p>
                  </a:txBody>
                  <a:tcPr marL="7620" marR="7620" marT="7620" marB="0"/>
                </a:tc>
                <a:tc vMerge="1">
                  <a:txBody>
                    <a:bodyPr/>
                    <a:lstStyle/>
                    <a:p>
                      <a:endParaRPr lang="en-IN"/>
                    </a:p>
                  </a:txBody>
                  <a:tcPr/>
                </a:tc>
                <a:tc vMerge="1">
                  <a:txBody>
                    <a:bodyPr/>
                    <a:lstStyle/>
                    <a:p>
                      <a:endParaRPr lang="en-IN"/>
                    </a:p>
                  </a:txBody>
                  <a:tcPr/>
                </a:tc>
                <a:tc>
                  <a:txBody>
                    <a:bodyPr/>
                    <a:lstStyle/>
                    <a:p>
                      <a:pPr algn="ctr" fontAlgn="ctr"/>
                      <a:r>
                        <a:rPr lang="en-IN" sz="800" u="none" strike="noStrike" dirty="0">
                          <a:effectLst/>
                        </a:rPr>
                        <a:t>1</a:t>
                      </a:r>
                      <a:endParaRPr lang="en-IN" sz="800" b="0" i="0" u="none" strike="noStrike" dirty="0">
                        <a:solidFill>
                          <a:srgbClr val="000000"/>
                        </a:solidFill>
                        <a:effectLst/>
                        <a:latin typeface="Calibri" panose="020F0502020204030204" pitchFamily="34" charset="0"/>
                      </a:endParaRPr>
                    </a:p>
                  </a:txBody>
                  <a:tcPr marL="831" marR="831" marT="831" marB="0" anchor="ctr"/>
                </a:tc>
                <a:extLst>
                  <a:ext uri="{0D108BD9-81ED-4DB2-BD59-A6C34878D82A}">
                    <a16:rowId xmlns:a16="http://schemas.microsoft.com/office/drawing/2014/main" xmlns="" val="2639771692"/>
                  </a:ext>
                </a:extLst>
              </a:tr>
              <a:tr h="50642">
                <a:tc rowSpan="3">
                  <a:txBody>
                    <a:bodyPr/>
                    <a:lstStyle/>
                    <a:p>
                      <a:pPr algn="ctr" fontAlgn="ctr"/>
                      <a:r>
                        <a:rPr lang="en-IN" sz="800" u="none" strike="noStrike">
                          <a:effectLst/>
                        </a:rPr>
                        <a:t>4</a:t>
                      </a:r>
                      <a:endParaRPr lang="en-IN" sz="800" b="0" i="0" u="none" strike="noStrike">
                        <a:solidFill>
                          <a:srgbClr val="000000"/>
                        </a:solidFill>
                        <a:effectLst/>
                        <a:latin typeface="Calibri" panose="020F0502020204030204" pitchFamily="34" charset="0"/>
                      </a:endParaRPr>
                    </a:p>
                  </a:txBody>
                  <a:tcPr marL="831" marR="831" marT="831" marB="0" anchor="ctr"/>
                </a:tc>
                <a:tc rowSpan="3">
                  <a:txBody>
                    <a:bodyPr/>
                    <a:lstStyle/>
                    <a:p>
                      <a:pPr algn="ctr" fontAlgn="ctr"/>
                      <a:r>
                        <a:rPr lang="en-IN" sz="800" u="none" strike="noStrike" dirty="0">
                          <a:effectLst/>
                        </a:rPr>
                        <a:t>Dr. Dilip Ahir</a:t>
                      </a:r>
                      <a:endParaRPr lang="en-IN" sz="800" b="0" i="0" u="none" strike="noStrike" dirty="0">
                        <a:solidFill>
                          <a:srgbClr val="000000"/>
                        </a:solidFill>
                        <a:effectLst/>
                        <a:latin typeface="Calibri" panose="020F0502020204030204" pitchFamily="34" charset="0"/>
                      </a:endParaRPr>
                    </a:p>
                  </a:txBody>
                  <a:tcPr marL="831" marR="831" marT="831" marB="0" anchor="ctr"/>
                </a:tc>
                <a:tc rowSpan="3">
                  <a:txBody>
                    <a:bodyPr/>
                    <a:lstStyle/>
                    <a:p>
                      <a:pPr algn="ctr" fontAlgn="ctr"/>
                      <a:r>
                        <a:rPr lang="en-US" sz="800" b="0" u="none" strike="noStrike" dirty="0">
                          <a:solidFill>
                            <a:srgbClr val="000000"/>
                          </a:solidFill>
                          <a:effectLst/>
                        </a:rPr>
                        <a:t>Information and Communication Technology, Higher Education and Society</a:t>
                      </a:r>
                      <a:endParaRPr lang="en-US" sz="800" b="0" i="0" u="none" strike="noStrike" dirty="0">
                        <a:solidFill>
                          <a:srgbClr val="000000"/>
                        </a:solidFill>
                        <a:effectLst/>
                        <a:latin typeface="Calibri" panose="020F0502020204030204" pitchFamily="34" charset="0"/>
                      </a:endParaRPr>
                    </a:p>
                  </a:txBody>
                  <a:tcPr marL="831" marR="831" marT="831" marB="0" anchor="ctr"/>
                </a:tc>
                <a:tc rowSpan="3">
                  <a:txBody>
                    <a:bodyPr/>
                    <a:lstStyle/>
                    <a:p>
                      <a:pPr algn="ctr" fontAlgn="ctr"/>
                      <a:r>
                        <a:rPr lang="en-US" sz="800" b="0" u="none" strike="noStrike" dirty="0">
                          <a:solidFill>
                            <a:srgbClr val="000000"/>
                          </a:solidFill>
                          <a:effectLst/>
                        </a:rPr>
                        <a:t>Government Engineering College, Rajkot</a:t>
                      </a:r>
                      <a:endParaRPr lang="en-US" sz="800" b="0" i="0" u="none" strike="noStrike" dirty="0">
                        <a:solidFill>
                          <a:srgbClr val="000000"/>
                        </a:solidFill>
                        <a:effectLst/>
                        <a:latin typeface="Calibri" panose="020F0502020204030204" pitchFamily="34" charset="0"/>
                      </a:endParaRPr>
                    </a:p>
                  </a:txBody>
                  <a:tcPr marL="831" marR="831" marT="831" marB="0" anchor="ctr"/>
                </a:tc>
                <a:tc>
                  <a:txBody>
                    <a:bodyPr/>
                    <a:lstStyle/>
                    <a:p>
                      <a:pPr algn="ctr" fontAlgn="ctr"/>
                      <a:r>
                        <a:rPr lang="en-US" sz="800" u="none" strike="noStrike">
                          <a:effectLst/>
                        </a:rPr>
                        <a:t>FIP-130 From 26/02/2024 to 23/03/2024</a:t>
                      </a:r>
                      <a:endParaRPr lang="en-US" sz="800" b="0" i="0" u="none" strike="noStrike">
                        <a:solidFill>
                          <a:srgbClr val="000000"/>
                        </a:solidFill>
                        <a:effectLst/>
                        <a:latin typeface="Calibri" panose="020F0502020204030204" pitchFamily="34" charset="0"/>
                      </a:endParaRPr>
                    </a:p>
                  </a:txBody>
                  <a:tcPr marL="831" marR="831" marT="831" marB="0" anchor="ctr"/>
                </a:tc>
                <a:tc>
                  <a:txBody>
                    <a:bodyPr/>
                    <a:lstStyle/>
                    <a:p>
                      <a:pPr algn="ctr" fontAlgn="ctr"/>
                      <a:r>
                        <a:rPr lang="en-IN" sz="800" u="none" strike="noStrike">
                          <a:effectLst/>
                        </a:rPr>
                        <a:t>2</a:t>
                      </a:r>
                      <a:endParaRPr lang="en-IN" sz="800" b="0" i="0" u="none" strike="noStrike">
                        <a:solidFill>
                          <a:srgbClr val="000000"/>
                        </a:solidFill>
                        <a:effectLst/>
                        <a:latin typeface="Calibri" panose="020F0502020204030204" pitchFamily="34" charset="0"/>
                      </a:endParaRPr>
                    </a:p>
                  </a:txBody>
                  <a:tcPr marL="831" marR="831" marT="831" marB="0" anchor="ctr"/>
                </a:tc>
                <a:extLst>
                  <a:ext uri="{0D108BD9-81ED-4DB2-BD59-A6C34878D82A}">
                    <a16:rowId xmlns:a16="http://schemas.microsoft.com/office/drawing/2014/main" xmlns="" val="3246994504"/>
                  </a:ext>
                </a:extLst>
              </a:tr>
              <a:tr h="50642">
                <a:tc vMerge="1">
                  <a:txBody>
                    <a:bodyPr/>
                    <a:lstStyle/>
                    <a:p>
                      <a:endParaRPr lang="en-IN"/>
                    </a:p>
                  </a:txBody>
                  <a:tcPr/>
                </a:tc>
                <a:tc vMerge="1">
                  <a:txBody>
                    <a:bodyPr/>
                    <a:lstStyle/>
                    <a:p>
                      <a:endParaRPr lang="en-IN"/>
                    </a:p>
                  </a:txBody>
                  <a:tcPr/>
                </a:tc>
                <a:tc vMerge="1">
                  <a:txBody>
                    <a:bodyPr/>
                    <a:lstStyle/>
                    <a:p>
                      <a:pPr algn="l" fontAlgn="ctr"/>
                      <a:endParaRPr lang="en-US" sz="700" b="0" i="0" u="none" strike="noStrike" dirty="0">
                        <a:solidFill>
                          <a:srgbClr val="000000"/>
                        </a:solidFill>
                        <a:effectLst/>
                        <a:latin typeface="Calibri" panose="020F0502020204030204" pitchFamily="34" charset="0"/>
                      </a:endParaRPr>
                    </a:p>
                  </a:txBody>
                  <a:tcPr marL="831" marR="831" marT="831" marB="0" anchor="ctr"/>
                </a:tc>
                <a:tc vMerge="1">
                  <a:txBody>
                    <a:bodyPr/>
                    <a:lstStyle/>
                    <a:p>
                      <a:pPr algn="l" fontAlgn="ctr"/>
                      <a:endParaRPr lang="en-US" sz="700" b="0" i="0" u="none" strike="noStrike" dirty="0">
                        <a:solidFill>
                          <a:srgbClr val="000000"/>
                        </a:solidFill>
                        <a:effectLst/>
                        <a:latin typeface="Calibri" panose="020F0502020204030204" pitchFamily="34" charset="0"/>
                      </a:endParaRPr>
                    </a:p>
                  </a:txBody>
                  <a:tcPr marL="831" marR="831" marT="831" marB="0" anchor="ctr"/>
                </a:tc>
                <a:tc rowSpan="2">
                  <a:txBody>
                    <a:bodyPr/>
                    <a:lstStyle/>
                    <a:p>
                      <a:pPr algn="ctr" fontAlgn="ctr"/>
                      <a:r>
                        <a:rPr lang="en-US" sz="800" u="none" strike="noStrike">
                          <a:effectLst/>
                        </a:rPr>
                        <a:t>FIP-129 From 08/01/2024 to 03/02/2024</a:t>
                      </a:r>
                      <a:endParaRPr lang="en-US" sz="800" b="0" i="0" u="none" strike="noStrike">
                        <a:solidFill>
                          <a:srgbClr val="000000"/>
                        </a:solidFill>
                        <a:effectLst/>
                        <a:latin typeface="Calibri" panose="020F0502020204030204" pitchFamily="34" charset="0"/>
                      </a:endParaRPr>
                    </a:p>
                  </a:txBody>
                  <a:tcPr marL="831" marR="831" marT="831" marB="0" anchor="ctr"/>
                </a:tc>
                <a:tc>
                  <a:txBody>
                    <a:bodyPr/>
                    <a:lstStyle/>
                    <a:p>
                      <a:pPr algn="ctr" fontAlgn="ctr"/>
                      <a:r>
                        <a:rPr lang="en-IN" sz="800" u="none" strike="noStrike">
                          <a:effectLst/>
                        </a:rPr>
                        <a:t>2</a:t>
                      </a:r>
                      <a:endParaRPr lang="en-IN" sz="800" b="0" i="0" u="none" strike="noStrike">
                        <a:solidFill>
                          <a:srgbClr val="000000"/>
                        </a:solidFill>
                        <a:effectLst/>
                        <a:latin typeface="Calibri" panose="020F0502020204030204" pitchFamily="34" charset="0"/>
                      </a:endParaRPr>
                    </a:p>
                  </a:txBody>
                  <a:tcPr marL="831" marR="831" marT="831" marB="0" anchor="ctr"/>
                </a:tc>
                <a:extLst>
                  <a:ext uri="{0D108BD9-81ED-4DB2-BD59-A6C34878D82A}">
                    <a16:rowId xmlns:a16="http://schemas.microsoft.com/office/drawing/2014/main" xmlns="" val="2130201315"/>
                  </a:ext>
                </a:extLst>
              </a:tr>
              <a:tr h="50642">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fontAlgn="ctr"/>
                      <a:r>
                        <a:rPr lang="en-IN" sz="800" u="none" strike="noStrike">
                          <a:effectLst/>
                        </a:rPr>
                        <a:t>-</a:t>
                      </a:r>
                      <a:endParaRPr lang="en-IN" sz="800" b="0" i="0" u="none" strike="noStrike">
                        <a:solidFill>
                          <a:srgbClr val="000000"/>
                        </a:solidFill>
                        <a:effectLst/>
                        <a:latin typeface="Calibri" panose="020F0502020204030204" pitchFamily="34" charset="0"/>
                      </a:endParaRPr>
                    </a:p>
                  </a:txBody>
                  <a:tcPr marL="831" marR="831" marT="831" marB="0" anchor="ctr"/>
                </a:tc>
                <a:extLst>
                  <a:ext uri="{0D108BD9-81ED-4DB2-BD59-A6C34878D82A}">
                    <a16:rowId xmlns:a16="http://schemas.microsoft.com/office/drawing/2014/main" xmlns="" val="572174867"/>
                  </a:ext>
                </a:extLst>
              </a:tr>
              <a:tr h="65640">
                <a:tc rowSpan="2">
                  <a:txBody>
                    <a:bodyPr/>
                    <a:lstStyle/>
                    <a:p>
                      <a:pPr algn="ctr" fontAlgn="ctr"/>
                      <a:r>
                        <a:rPr lang="en-IN" sz="800" u="none" strike="noStrike">
                          <a:effectLst/>
                        </a:rPr>
                        <a:t>5</a:t>
                      </a:r>
                      <a:endParaRPr lang="en-IN" sz="800" b="0" i="0" u="none" strike="noStrike">
                        <a:solidFill>
                          <a:srgbClr val="000000"/>
                        </a:solidFill>
                        <a:effectLst/>
                        <a:latin typeface="Calibri" panose="020F0502020204030204" pitchFamily="34" charset="0"/>
                      </a:endParaRPr>
                    </a:p>
                  </a:txBody>
                  <a:tcPr marL="831" marR="831" marT="831" marB="0" anchor="ctr"/>
                </a:tc>
                <a:tc rowSpan="2">
                  <a:txBody>
                    <a:bodyPr/>
                    <a:lstStyle/>
                    <a:p>
                      <a:pPr algn="ctr" fontAlgn="ctr"/>
                      <a:r>
                        <a:rPr lang="en-IN" sz="800" u="none" strike="noStrike" dirty="0">
                          <a:effectLst/>
                        </a:rPr>
                        <a:t>Prof. A.D. Ambasana</a:t>
                      </a:r>
                      <a:endParaRPr lang="en-IN" sz="800" b="0" i="0" u="none" strike="noStrike" dirty="0">
                        <a:solidFill>
                          <a:srgbClr val="000000"/>
                        </a:solidFill>
                        <a:effectLst/>
                        <a:latin typeface="Calibri" panose="020F0502020204030204" pitchFamily="34" charset="0"/>
                      </a:endParaRPr>
                    </a:p>
                  </a:txBody>
                  <a:tcPr marL="831" marR="831" marT="831" marB="0" anchor="ctr"/>
                </a:tc>
                <a:tc rowSpan="2">
                  <a:txBody>
                    <a:bodyPr/>
                    <a:lstStyle/>
                    <a:p>
                      <a:pPr algn="ctr" fontAlgn="ctr"/>
                      <a:r>
                        <a:rPr lang="en-US" sz="800" b="0" u="none" strike="noStrike" dirty="0">
                          <a:solidFill>
                            <a:srgbClr val="000000"/>
                          </a:solidFill>
                          <a:effectLst/>
                        </a:rPr>
                        <a:t>Higher Education and Society</a:t>
                      </a:r>
                      <a:endParaRPr lang="en-US" sz="800" b="0" i="0" u="none" strike="noStrike" dirty="0">
                        <a:solidFill>
                          <a:srgbClr val="000000"/>
                        </a:solidFill>
                        <a:effectLst/>
                        <a:latin typeface="Calibri" panose="020F0502020204030204" pitchFamily="34" charset="0"/>
                      </a:endParaRPr>
                    </a:p>
                  </a:txBody>
                  <a:tcPr marL="831" marR="831" marT="831" marB="0" anchor="ctr"/>
                </a:tc>
                <a:tc rowSpan="2">
                  <a:txBody>
                    <a:bodyPr/>
                    <a:lstStyle/>
                    <a:p>
                      <a:pPr algn="ctr" fontAlgn="ctr"/>
                      <a:r>
                        <a:rPr lang="en-US" sz="800" b="0" u="none" strike="noStrike" dirty="0">
                          <a:solidFill>
                            <a:srgbClr val="000000"/>
                          </a:solidFill>
                          <a:effectLst/>
                        </a:rPr>
                        <a:t>Saurashtra University, Rajkot</a:t>
                      </a:r>
                      <a:endParaRPr lang="en-US" sz="800" b="0" i="0" u="none" strike="noStrike" dirty="0">
                        <a:solidFill>
                          <a:srgbClr val="000000"/>
                        </a:solidFill>
                        <a:effectLst/>
                        <a:latin typeface="Calibri" panose="020F0502020204030204" pitchFamily="34" charset="0"/>
                      </a:endParaRPr>
                    </a:p>
                  </a:txBody>
                  <a:tcPr marL="831" marR="831" marT="831" marB="0" anchor="ctr"/>
                </a:tc>
                <a:tc rowSpan="2">
                  <a:txBody>
                    <a:bodyPr/>
                    <a:lstStyle/>
                    <a:p>
                      <a:pPr algn="ctr" fontAlgn="ctr"/>
                      <a:r>
                        <a:rPr lang="en-US" sz="800" u="none" strike="noStrike">
                          <a:effectLst/>
                        </a:rPr>
                        <a:t>FIP-130 From 26/02/2024 to 23/03/2024</a:t>
                      </a:r>
                      <a:endParaRPr lang="en-US" sz="800" b="0" i="0" u="none" strike="noStrike">
                        <a:solidFill>
                          <a:srgbClr val="000000"/>
                        </a:solidFill>
                        <a:effectLst/>
                        <a:latin typeface="Calibri" panose="020F0502020204030204" pitchFamily="34" charset="0"/>
                      </a:endParaRPr>
                    </a:p>
                  </a:txBody>
                  <a:tcPr marL="831" marR="831" marT="831" marB="0" anchor="ctr"/>
                </a:tc>
                <a:tc>
                  <a:txBody>
                    <a:bodyPr/>
                    <a:lstStyle/>
                    <a:p>
                      <a:pPr algn="ctr" fontAlgn="ctr"/>
                      <a:r>
                        <a:rPr lang="en-IN" sz="800" u="none" strike="noStrike">
                          <a:effectLst/>
                        </a:rPr>
                        <a:t>2</a:t>
                      </a:r>
                      <a:endParaRPr lang="en-IN" sz="800" b="0" i="0" u="none" strike="noStrike">
                        <a:solidFill>
                          <a:srgbClr val="000000"/>
                        </a:solidFill>
                        <a:effectLst/>
                        <a:latin typeface="Calibri" panose="020F0502020204030204" pitchFamily="34" charset="0"/>
                      </a:endParaRPr>
                    </a:p>
                  </a:txBody>
                  <a:tcPr marL="831" marR="831" marT="831" marB="0" anchor="ctr"/>
                </a:tc>
                <a:extLst>
                  <a:ext uri="{0D108BD9-81ED-4DB2-BD59-A6C34878D82A}">
                    <a16:rowId xmlns:a16="http://schemas.microsoft.com/office/drawing/2014/main" xmlns="" val="1553941526"/>
                  </a:ext>
                </a:extLst>
              </a:tr>
              <a:tr h="65640">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fontAlgn="ctr"/>
                      <a:r>
                        <a:rPr lang="en-IN" sz="800" u="none" strike="noStrike">
                          <a:effectLst/>
                        </a:rPr>
                        <a:t>2</a:t>
                      </a:r>
                      <a:endParaRPr lang="en-IN" sz="800" b="0" i="0" u="none" strike="noStrike">
                        <a:solidFill>
                          <a:srgbClr val="000000"/>
                        </a:solidFill>
                        <a:effectLst/>
                        <a:latin typeface="Calibri" panose="020F0502020204030204" pitchFamily="34" charset="0"/>
                      </a:endParaRPr>
                    </a:p>
                  </a:txBody>
                  <a:tcPr marL="831" marR="831" marT="831" marB="0" anchor="ctr"/>
                </a:tc>
                <a:extLst>
                  <a:ext uri="{0D108BD9-81ED-4DB2-BD59-A6C34878D82A}">
                    <a16:rowId xmlns:a16="http://schemas.microsoft.com/office/drawing/2014/main" xmlns="" val="1583398479"/>
                  </a:ext>
                </a:extLst>
              </a:tr>
              <a:tr h="44037">
                <a:tc rowSpan="4">
                  <a:txBody>
                    <a:bodyPr/>
                    <a:lstStyle/>
                    <a:p>
                      <a:pPr algn="ctr" fontAlgn="ctr"/>
                      <a:r>
                        <a:rPr lang="en-IN" sz="800" u="none" strike="noStrike">
                          <a:effectLst/>
                        </a:rPr>
                        <a:t>6</a:t>
                      </a:r>
                      <a:endParaRPr lang="en-IN" sz="800" b="0" i="0" u="none" strike="noStrike">
                        <a:solidFill>
                          <a:srgbClr val="000000"/>
                        </a:solidFill>
                        <a:effectLst/>
                        <a:latin typeface="Calibri" panose="020F0502020204030204" pitchFamily="34" charset="0"/>
                      </a:endParaRPr>
                    </a:p>
                  </a:txBody>
                  <a:tcPr marL="831" marR="831" marT="831" marB="0" anchor="ctr"/>
                </a:tc>
                <a:tc rowSpan="4">
                  <a:txBody>
                    <a:bodyPr/>
                    <a:lstStyle/>
                    <a:p>
                      <a:pPr algn="ctr" fontAlgn="ctr"/>
                      <a:r>
                        <a:rPr lang="en-IN" sz="800" u="none" strike="noStrike" dirty="0">
                          <a:effectLst/>
                        </a:rPr>
                        <a:t>Dr. Rajendra Chotalia</a:t>
                      </a:r>
                      <a:endParaRPr lang="en-IN" sz="800" b="0" i="0" u="none" strike="noStrike" dirty="0">
                        <a:solidFill>
                          <a:srgbClr val="000000"/>
                        </a:solidFill>
                        <a:effectLst/>
                        <a:latin typeface="Calibri" panose="020F0502020204030204" pitchFamily="34" charset="0"/>
                      </a:endParaRPr>
                    </a:p>
                  </a:txBody>
                  <a:tcPr marL="831" marR="831" marT="831" marB="0" anchor="ctr"/>
                </a:tc>
                <a:tc rowSpan="4">
                  <a:txBody>
                    <a:bodyPr/>
                    <a:lstStyle/>
                    <a:p>
                      <a:pPr algn="ctr" fontAlgn="ctr"/>
                      <a:r>
                        <a:rPr lang="en-US" sz="800" b="0" u="none" strike="noStrike" dirty="0">
                          <a:solidFill>
                            <a:srgbClr val="000000"/>
                          </a:solidFill>
                          <a:effectLst/>
                        </a:rPr>
                        <a:t>Skill Development</a:t>
                      </a:r>
                      <a:endParaRPr lang="en-US" sz="800" b="0" i="0" u="none" strike="noStrike" dirty="0">
                        <a:solidFill>
                          <a:srgbClr val="000000"/>
                        </a:solidFill>
                        <a:effectLst/>
                        <a:latin typeface="Calibri" panose="020F0502020204030204" pitchFamily="34" charset="0"/>
                      </a:endParaRPr>
                    </a:p>
                  </a:txBody>
                  <a:tcPr marL="831" marR="831" marT="831" marB="0" anchor="ctr"/>
                </a:tc>
                <a:tc rowSpan="4">
                  <a:txBody>
                    <a:bodyPr/>
                    <a:lstStyle/>
                    <a:p>
                      <a:pPr algn="ctr" fontAlgn="ctr"/>
                      <a:r>
                        <a:rPr lang="en-US" sz="800" b="0" u="none" strike="noStrike" dirty="0">
                          <a:solidFill>
                            <a:srgbClr val="000000"/>
                          </a:solidFill>
                          <a:effectLst/>
                        </a:rPr>
                        <a:t>Dept. of Sanskrit, Saurashtra University, Rajkot</a:t>
                      </a:r>
                      <a:endParaRPr lang="en-US" sz="800" b="0" i="0" u="none" strike="noStrike" dirty="0">
                        <a:solidFill>
                          <a:srgbClr val="000000"/>
                        </a:solidFill>
                        <a:effectLst/>
                        <a:latin typeface="Calibri" panose="020F0502020204030204" pitchFamily="34" charset="0"/>
                      </a:endParaRPr>
                    </a:p>
                  </a:txBody>
                  <a:tcPr marL="831" marR="831" marT="831" marB="0" anchor="ctr"/>
                </a:tc>
                <a:tc rowSpan="2">
                  <a:txBody>
                    <a:bodyPr/>
                    <a:lstStyle/>
                    <a:p>
                      <a:pPr algn="ctr" fontAlgn="ctr"/>
                      <a:r>
                        <a:rPr lang="en-US" sz="800" u="none" strike="noStrike" dirty="0">
                          <a:effectLst/>
                        </a:rPr>
                        <a:t>FIP-130 From 26/02/2024 to 23/03/2024</a:t>
                      </a:r>
                      <a:endParaRPr lang="en-US" sz="800" b="0" i="0" u="none" strike="noStrike" dirty="0">
                        <a:solidFill>
                          <a:srgbClr val="000000"/>
                        </a:solidFill>
                        <a:effectLst/>
                        <a:latin typeface="Calibri" panose="020F0502020204030204" pitchFamily="34" charset="0"/>
                      </a:endParaRPr>
                    </a:p>
                  </a:txBody>
                  <a:tcPr marL="831" marR="831" marT="831" marB="0" anchor="ctr"/>
                </a:tc>
                <a:tc>
                  <a:txBody>
                    <a:bodyPr/>
                    <a:lstStyle/>
                    <a:p>
                      <a:pPr algn="ctr" fontAlgn="ctr"/>
                      <a:r>
                        <a:rPr lang="en-IN" sz="800" u="none" strike="noStrike">
                          <a:effectLst/>
                        </a:rPr>
                        <a:t>2</a:t>
                      </a:r>
                      <a:endParaRPr lang="en-IN" sz="800" b="0" i="0" u="none" strike="noStrike">
                        <a:solidFill>
                          <a:srgbClr val="000000"/>
                        </a:solidFill>
                        <a:effectLst/>
                        <a:latin typeface="Calibri" panose="020F0502020204030204" pitchFamily="34" charset="0"/>
                      </a:endParaRPr>
                    </a:p>
                  </a:txBody>
                  <a:tcPr marL="831" marR="831" marT="831" marB="0" anchor="ctr"/>
                </a:tc>
                <a:extLst>
                  <a:ext uri="{0D108BD9-81ED-4DB2-BD59-A6C34878D82A}">
                    <a16:rowId xmlns:a16="http://schemas.microsoft.com/office/drawing/2014/main" xmlns="" val="3782962005"/>
                  </a:ext>
                </a:extLst>
              </a:tr>
              <a:tr h="47776">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fontAlgn="ctr"/>
                      <a:r>
                        <a:rPr lang="en-IN" sz="800" u="none" strike="noStrike">
                          <a:effectLst/>
                        </a:rPr>
                        <a:t>2</a:t>
                      </a:r>
                      <a:endParaRPr lang="en-IN" sz="800" b="0" i="0" u="none" strike="noStrike">
                        <a:solidFill>
                          <a:srgbClr val="000000"/>
                        </a:solidFill>
                        <a:effectLst/>
                        <a:latin typeface="Calibri" panose="020F0502020204030204" pitchFamily="34" charset="0"/>
                      </a:endParaRPr>
                    </a:p>
                  </a:txBody>
                  <a:tcPr marL="831" marR="831" marT="831" marB="0" anchor="ctr"/>
                </a:tc>
                <a:extLst>
                  <a:ext uri="{0D108BD9-81ED-4DB2-BD59-A6C34878D82A}">
                    <a16:rowId xmlns:a16="http://schemas.microsoft.com/office/drawing/2014/main" xmlns="" val="1051392617"/>
                  </a:ext>
                </a:extLst>
              </a:tr>
              <a:tr h="46737">
                <a:tc vMerge="1">
                  <a:txBody>
                    <a:bodyPr/>
                    <a:lstStyle/>
                    <a:p>
                      <a:endParaRPr lang="en-IN"/>
                    </a:p>
                  </a:txBody>
                  <a:tcPr/>
                </a:tc>
                <a:tc vMerge="1">
                  <a:txBody>
                    <a:bodyPr/>
                    <a:lstStyle/>
                    <a:p>
                      <a:endParaRPr lang="en-IN"/>
                    </a:p>
                  </a:txBody>
                  <a:tcPr/>
                </a:tc>
                <a:tc vMerge="1">
                  <a:txBody>
                    <a:bodyPr/>
                    <a:lstStyle/>
                    <a:p>
                      <a:pPr algn="ctr" fontAlgn="ctr"/>
                      <a:endParaRPr lang="en-US" sz="700" b="0" i="0" u="none" strike="noStrike" dirty="0">
                        <a:solidFill>
                          <a:srgbClr val="000000"/>
                        </a:solidFill>
                        <a:effectLst/>
                        <a:latin typeface="Calibri" panose="020F0502020204030204" pitchFamily="34" charset="0"/>
                      </a:endParaRPr>
                    </a:p>
                  </a:txBody>
                  <a:tcPr marL="831" marR="831" marT="831" marB="0" anchor="ctr"/>
                </a:tc>
                <a:tc vMerge="1">
                  <a:txBody>
                    <a:bodyPr/>
                    <a:lstStyle/>
                    <a:p>
                      <a:pPr algn="ctr" fontAlgn="ctr"/>
                      <a:endParaRPr lang="en-US" sz="700" b="0" i="0" u="none" strike="noStrike" dirty="0">
                        <a:solidFill>
                          <a:srgbClr val="000000"/>
                        </a:solidFill>
                        <a:effectLst/>
                        <a:latin typeface="Calibri" panose="020F0502020204030204" pitchFamily="34" charset="0"/>
                      </a:endParaRPr>
                    </a:p>
                  </a:txBody>
                  <a:tcPr marL="831" marR="831" marT="831" marB="0" anchor="ctr"/>
                </a:tc>
                <a:tc rowSpan="2">
                  <a:txBody>
                    <a:bodyPr/>
                    <a:lstStyle/>
                    <a:p>
                      <a:pPr algn="ctr" fontAlgn="ctr"/>
                      <a:r>
                        <a:rPr lang="en-US" sz="800" u="none" strike="noStrike" dirty="0">
                          <a:effectLst/>
                        </a:rPr>
                        <a:t>FIP-129 From 08/01/2024 to 03/02/2024</a:t>
                      </a:r>
                      <a:endParaRPr lang="en-US" sz="800" b="0" i="0" u="none" strike="noStrike" dirty="0">
                        <a:solidFill>
                          <a:srgbClr val="000000"/>
                        </a:solidFill>
                        <a:effectLst/>
                        <a:latin typeface="Calibri" panose="020F0502020204030204" pitchFamily="34" charset="0"/>
                      </a:endParaRPr>
                    </a:p>
                  </a:txBody>
                  <a:tcPr marL="831" marR="831" marT="831" marB="0" anchor="ctr"/>
                </a:tc>
                <a:tc>
                  <a:txBody>
                    <a:bodyPr/>
                    <a:lstStyle/>
                    <a:p>
                      <a:pPr algn="ctr" fontAlgn="ctr"/>
                      <a:r>
                        <a:rPr lang="en-IN" sz="800" u="none" strike="noStrike">
                          <a:effectLst/>
                        </a:rPr>
                        <a:t>2</a:t>
                      </a:r>
                      <a:endParaRPr lang="en-IN" sz="800" b="0" i="0" u="none" strike="noStrike">
                        <a:solidFill>
                          <a:srgbClr val="000000"/>
                        </a:solidFill>
                        <a:effectLst/>
                        <a:latin typeface="Calibri" panose="020F0502020204030204" pitchFamily="34" charset="0"/>
                      </a:endParaRPr>
                    </a:p>
                  </a:txBody>
                  <a:tcPr marL="831" marR="831" marT="831" marB="0" anchor="ctr"/>
                </a:tc>
                <a:extLst>
                  <a:ext uri="{0D108BD9-81ED-4DB2-BD59-A6C34878D82A}">
                    <a16:rowId xmlns:a16="http://schemas.microsoft.com/office/drawing/2014/main" xmlns="" val="1436383941"/>
                  </a:ext>
                </a:extLst>
              </a:tr>
              <a:tr h="48191">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fontAlgn="ctr"/>
                      <a:r>
                        <a:rPr lang="en-IN" sz="800" u="none" strike="noStrike">
                          <a:effectLst/>
                        </a:rPr>
                        <a:t>2</a:t>
                      </a:r>
                      <a:endParaRPr lang="en-IN" sz="800" b="0" i="0" u="none" strike="noStrike">
                        <a:solidFill>
                          <a:srgbClr val="000000"/>
                        </a:solidFill>
                        <a:effectLst/>
                        <a:latin typeface="Calibri" panose="020F0502020204030204" pitchFamily="34" charset="0"/>
                      </a:endParaRPr>
                    </a:p>
                  </a:txBody>
                  <a:tcPr marL="831" marR="831" marT="831" marB="0" anchor="ctr"/>
                </a:tc>
                <a:extLst>
                  <a:ext uri="{0D108BD9-81ED-4DB2-BD59-A6C34878D82A}">
                    <a16:rowId xmlns:a16="http://schemas.microsoft.com/office/drawing/2014/main" xmlns="" val="3231756553"/>
                  </a:ext>
                </a:extLst>
              </a:tr>
              <a:tr h="48191">
                <a:tc rowSpan="3">
                  <a:txBody>
                    <a:bodyPr/>
                    <a:lstStyle/>
                    <a:p>
                      <a:pPr algn="ctr" fontAlgn="ctr"/>
                      <a:r>
                        <a:rPr lang="en-IN" sz="800" u="none" strike="noStrike">
                          <a:effectLst/>
                        </a:rPr>
                        <a:t>7</a:t>
                      </a:r>
                      <a:endParaRPr lang="en-IN" sz="800" b="0" i="0" u="none" strike="noStrike">
                        <a:solidFill>
                          <a:srgbClr val="000000"/>
                        </a:solidFill>
                        <a:effectLst/>
                        <a:latin typeface="Calibri" panose="020F0502020204030204" pitchFamily="34" charset="0"/>
                      </a:endParaRPr>
                    </a:p>
                  </a:txBody>
                  <a:tcPr marL="831" marR="831" marT="831" marB="0" anchor="ctr"/>
                </a:tc>
                <a:tc rowSpan="3">
                  <a:txBody>
                    <a:bodyPr/>
                    <a:lstStyle/>
                    <a:p>
                      <a:pPr algn="ctr" fontAlgn="ctr"/>
                      <a:r>
                        <a:rPr lang="en-IN" sz="800" u="none" strike="noStrike" dirty="0">
                          <a:effectLst/>
                        </a:rPr>
                        <a:t>Mrs. Ushmaben Vani</a:t>
                      </a:r>
                      <a:endParaRPr lang="en-IN" sz="800" b="0" i="0" u="none" strike="noStrike" dirty="0">
                        <a:solidFill>
                          <a:srgbClr val="000000"/>
                        </a:solidFill>
                        <a:effectLst/>
                        <a:latin typeface="Calibri" panose="020F0502020204030204" pitchFamily="34" charset="0"/>
                      </a:endParaRPr>
                    </a:p>
                  </a:txBody>
                  <a:tcPr marL="831" marR="831" marT="831" marB="0" anchor="ctr"/>
                </a:tc>
                <a:tc rowSpan="3">
                  <a:txBody>
                    <a:bodyPr/>
                    <a:lstStyle/>
                    <a:p>
                      <a:pPr algn="ctr" fontAlgn="ctr"/>
                      <a:r>
                        <a:rPr lang="en-US" sz="800" b="0" i="0" u="none" strike="noStrike" dirty="0">
                          <a:solidFill>
                            <a:srgbClr val="000000"/>
                          </a:solidFill>
                          <a:effectLst/>
                          <a:latin typeface="Calibri" panose="020F0502020204030204" pitchFamily="34" charset="0"/>
                        </a:rPr>
                        <a:t>Yoga</a:t>
                      </a:r>
                    </a:p>
                  </a:txBody>
                  <a:tcPr marL="831" marR="831" marT="831" marB="0" anchor="ctr"/>
                </a:tc>
                <a:tc rowSpan="3">
                  <a:txBody>
                    <a:bodyPr/>
                    <a:lstStyle/>
                    <a:p>
                      <a:pPr algn="ctr" fontAlgn="ctr"/>
                      <a:r>
                        <a:rPr lang="en-US" sz="800" b="0" i="0" u="none" strike="noStrike" dirty="0">
                          <a:solidFill>
                            <a:srgbClr val="000000"/>
                          </a:solidFill>
                          <a:effectLst/>
                          <a:latin typeface="Calibri" panose="020F0502020204030204" pitchFamily="34" charset="0"/>
                        </a:rPr>
                        <a:t>Freelance</a:t>
                      </a:r>
                    </a:p>
                  </a:txBody>
                  <a:tcPr marL="831" marR="831" marT="831" marB="0" anchor="ctr"/>
                </a:tc>
                <a:tc>
                  <a:txBody>
                    <a:bodyPr/>
                    <a:lstStyle/>
                    <a:p>
                      <a:pPr algn="ctr" fontAlgn="ctr"/>
                      <a:r>
                        <a:rPr lang="en-US" sz="800" u="none" strike="noStrike">
                          <a:effectLst/>
                        </a:rPr>
                        <a:t>FIP-130 From 26/02/2024 to 23/03/2024</a:t>
                      </a:r>
                      <a:endParaRPr lang="en-US" sz="800" b="0" i="0" u="none" strike="noStrike">
                        <a:solidFill>
                          <a:srgbClr val="000000"/>
                        </a:solidFill>
                        <a:effectLst/>
                        <a:latin typeface="Calibri" panose="020F0502020204030204" pitchFamily="34" charset="0"/>
                      </a:endParaRPr>
                    </a:p>
                  </a:txBody>
                  <a:tcPr marL="831" marR="831" marT="831" marB="0" anchor="ctr"/>
                </a:tc>
                <a:tc>
                  <a:txBody>
                    <a:bodyPr/>
                    <a:lstStyle/>
                    <a:p>
                      <a:pPr algn="ctr" fontAlgn="ctr"/>
                      <a:r>
                        <a:rPr lang="en-IN" sz="800" u="none" strike="noStrike" dirty="0">
                          <a:effectLst/>
                        </a:rPr>
                        <a:t>2</a:t>
                      </a:r>
                      <a:endParaRPr lang="en-IN" sz="800" b="0" i="0" u="none" strike="noStrike" dirty="0">
                        <a:solidFill>
                          <a:srgbClr val="000000"/>
                        </a:solidFill>
                        <a:effectLst/>
                        <a:latin typeface="Calibri" panose="020F0502020204030204" pitchFamily="34" charset="0"/>
                      </a:endParaRPr>
                    </a:p>
                  </a:txBody>
                  <a:tcPr marL="831" marR="831" marT="831" marB="0" anchor="ctr"/>
                </a:tc>
                <a:extLst>
                  <a:ext uri="{0D108BD9-81ED-4DB2-BD59-A6C34878D82A}">
                    <a16:rowId xmlns:a16="http://schemas.microsoft.com/office/drawing/2014/main" xmlns="" val="514475084"/>
                  </a:ext>
                </a:extLst>
              </a:tr>
              <a:tr h="48191">
                <a:tc vMerge="1">
                  <a:txBody>
                    <a:bodyPr/>
                    <a:lstStyle/>
                    <a:p>
                      <a:endParaRPr lang="en-IN"/>
                    </a:p>
                  </a:txBody>
                  <a:tcPr/>
                </a:tc>
                <a:tc vMerge="1">
                  <a:txBody>
                    <a:bodyPr/>
                    <a:lstStyle/>
                    <a:p>
                      <a:endParaRPr lang="en-IN"/>
                    </a:p>
                  </a:txBody>
                  <a:tcPr/>
                </a:tc>
                <a:tc vMerge="1">
                  <a:txBody>
                    <a:bodyPr/>
                    <a:lstStyle/>
                    <a:p>
                      <a:pPr algn="ctr" fontAlgn="ctr"/>
                      <a:endParaRPr lang="en-US" sz="700" b="0" i="0" u="none" strike="noStrike" dirty="0">
                        <a:solidFill>
                          <a:srgbClr val="000000"/>
                        </a:solidFill>
                        <a:effectLst/>
                        <a:latin typeface="Calibri" panose="020F0502020204030204" pitchFamily="34" charset="0"/>
                      </a:endParaRPr>
                    </a:p>
                  </a:txBody>
                  <a:tcPr marL="831" marR="831" marT="831" marB="0" anchor="ctr"/>
                </a:tc>
                <a:tc vMerge="1">
                  <a:txBody>
                    <a:bodyPr/>
                    <a:lstStyle/>
                    <a:p>
                      <a:pPr algn="ctr" fontAlgn="ctr"/>
                      <a:endParaRPr lang="en-US" sz="700" b="0" i="0" u="none" strike="noStrike" dirty="0">
                        <a:solidFill>
                          <a:srgbClr val="000000"/>
                        </a:solidFill>
                        <a:effectLst/>
                        <a:latin typeface="Calibri" panose="020F0502020204030204" pitchFamily="34" charset="0"/>
                      </a:endParaRPr>
                    </a:p>
                  </a:txBody>
                  <a:tcPr marL="831" marR="831" marT="831" marB="0" anchor="ctr"/>
                </a:tc>
                <a:tc rowSpan="2">
                  <a:txBody>
                    <a:bodyPr/>
                    <a:lstStyle/>
                    <a:p>
                      <a:pPr algn="ctr" fontAlgn="ctr"/>
                      <a:r>
                        <a:rPr lang="en-US" sz="800" u="none" strike="noStrike">
                          <a:effectLst/>
                        </a:rPr>
                        <a:t>FIP-128 From 11/09/2023 to 07/10/2023</a:t>
                      </a:r>
                      <a:endParaRPr lang="en-US" sz="800" b="0" i="0" u="none" strike="noStrike">
                        <a:solidFill>
                          <a:srgbClr val="000000"/>
                        </a:solidFill>
                        <a:effectLst/>
                        <a:latin typeface="Calibri" panose="020F0502020204030204" pitchFamily="34" charset="0"/>
                      </a:endParaRPr>
                    </a:p>
                  </a:txBody>
                  <a:tcPr marL="831" marR="831" marT="831" marB="0" anchor="ctr"/>
                </a:tc>
                <a:tc>
                  <a:txBody>
                    <a:bodyPr/>
                    <a:lstStyle/>
                    <a:p>
                      <a:pPr algn="ctr" fontAlgn="b"/>
                      <a:r>
                        <a:rPr lang="en-IN" sz="800" u="none" strike="noStrike">
                          <a:effectLst/>
                        </a:rPr>
                        <a:t>-</a:t>
                      </a:r>
                      <a:endParaRPr lang="en-IN" sz="800" b="0" i="0" u="none" strike="noStrike">
                        <a:solidFill>
                          <a:srgbClr val="000000"/>
                        </a:solidFill>
                        <a:effectLst/>
                        <a:latin typeface="Calibri" panose="020F0502020204030204" pitchFamily="34" charset="0"/>
                      </a:endParaRPr>
                    </a:p>
                  </a:txBody>
                  <a:tcPr marL="831" marR="831" marT="831" marB="0" anchor="b"/>
                </a:tc>
                <a:extLst>
                  <a:ext uri="{0D108BD9-81ED-4DB2-BD59-A6C34878D82A}">
                    <a16:rowId xmlns:a16="http://schemas.microsoft.com/office/drawing/2014/main" xmlns="" val="3521223428"/>
                  </a:ext>
                </a:extLst>
              </a:tr>
              <a:tr h="48191">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fontAlgn="ctr"/>
                      <a:r>
                        <a:rPr lang="en-IN" sz="800" u="none" strike="noStrike">
                          <a:effectLst/>
                        </a:rPr>
                        <a:t>2</a:t>
                      </a:r>
                      <a:endParaRPr lang="en-IN" sz="800" b="0" i="0" u="none" strike="noStrike">
                        <a:solidFill>
                          <a:srgbClr val="000000"/>
                        </a:solidFill>
                        <a:effectLst/>
                        <a:latin typeface="Calibri" panose="020F0502020204030204" pitchFamily="34" charset="0"/>
                      </a:endParaRPr>
                    </a:p>
                  </a:txBody>
                  <a:tcPr marL="831" marR="831" marT="831" marB="0" anchor="ctr"/>
                </a:tc>
                <a:extLst>
                  <a:ext uri="{0D108BD9-81ED-4DB2-BD59-A6C34878D82A}">
                    <a16:rowId xmlns:a16="http://schemas.microsoft.com/office/drawing/2014/main" xmlns="" val="37080010"/>
                  </a:ext>
                </a:extLst>
              </a:tr>
              <a:tr h="44037">
                <a:tc rowSpan="9">
                  <a:txBody>
                    <a:bodyPr/>
                    <a:lstStyle/>
                    <a:p>
                      <a:pPr algn="ctr" fontAlgn="ctr"/>
                      <a:r>
                        <a:rPr lang="en-IN" sz="800" u="none" strike="noStrike">
                          <a:effectLst/>
                        </a:rPr>
                        <a:t>8</a:t>
                      </a:r>
                      <a:endParaRPr lang="en-IN" sz="800" b="0" i="0" u="none" strike="noStrike">
                        <a:solidFill>
                          <a:srgbClr val="000000"/>
                        </a:solidFill>
                        <a:effectLst/>
                        <a:latin typeface="Calibri" panose="020F0502020204030204" pitchFamily="34" charset="0"/>
                      </a:endParaRPr>
                    </a:p>
                  </a:txBody>
                  <a:tcPr marL="831" marR="831" marT="831" marB="0" anchor="ctr"/>
                </a:tc>
                <a:tc rowSpan="9">
                  <a:txBody>
                    <a:bodyPr/>
                    <a:lstStyle/>
                    <a:p>
                      <a:pPr algn="ctr" fontAlgn="ctr"/>
                      <a:r>
                        <a:rPr lang="en-IN" sz="800" u="none" strike="noStrike" dirty="0">
                          <a:effectLst/>
                        </a:rPr>
                        <a:t>Dr. Dhiren Pandya</a:t>
                      </a:r>
                      <a:endParaRPr lang="en-IN" sz="800" b="0" i="0" u="none" strike="noStrike" dirty="0">
                        <a:solidFill>
                          <a:srgbClr val="000000"/>
                        </a:solidFill>
                        <a:effectLst/>
                        <a:latin typeface="Calibri" panose="020F0502020204030204" pitchFamily="34" charset="0"/>
                      </a:endParaRPr>
                    </a:p>
                  </a:txBody>
                  <a:tcPr marL="831" marR="831" marT="831" marB="0" anchor="ctr"/>
                </a:tc>
                <a:tc rowSpan="9">
                  <a:txBody>
                    <a:bodyPr/>
                    <a:lstStyle/>
                    <a:p>
                      <a:pPr algn="ctr" fontAlgn="ctr"/>
                      <a:r>
                        <a:rPr lang="en-US" sz="800" b="0" u="none" strike="noStrike" dirty="0">
                          <a:solidFill>
                            <a:srgbClr val="000000"/>
                          </a:solidFill>
                          <a:effectLst/>
                        </a:rPr>
                        <a:t>Academic Leadership, Governance &amp; Management</a:t>
                      </a:r>
                      <a:endParaRPr lang="en-US" sz="800" b="0" i="0" u="none" strike="noStrike" dirty="0">
                        <a:solidFill>
                          <a:srgbClr val="000000"/>
                        </a:solidFill>
                        <a:effectLst/>
                        <a:latin typeface="Calibri" panose="020F0502020204030204" pitchFamily="34" charset="0"/>
                      </a:endParaRPr>
                    </a:p>
                  </a:txBody>
                  <a:tcPr marL="831" marR="831" marT="831" marB="0" anchor="ctr"/>
                </a:tc>
                <a:tc rowSpan="9">
                  <a:txBody>
                    <a:bodyPr/>
                    <a:lstStyle/>
                    <a:p>
                      <a:pPr algn="ctr" fontAlgn="ctr"/>
                      <a:r>
                        <a:rPr lang="en-US" sz="800" b="0" u="none" strike="noStrike" dirty="0">
                          <a:solidFill>
                            <a:srgbClr val="000000"/>
                          </a:solidFill>
                          <a:effectLst/>
                        </a:rPr>
                        <a:t>UGC:MMTTC, Saurashtra University,</a:t>
                      </a:r>
                    </a:p>
                    <a:p>
                      <a:pPr algn="ctr" fontAlgn="ctr"/>
                      <a:r>
                        <a:rPr lang="en-US" sz="800" b="0" u="none" strike="noStrike" dirty="0">
                          <a:solidFill>
                            <a:srgbClr val="000000"/>
                          </a:solidFill>
                          <a:effectLst/>
                        </a:rPr>
                        <a:t>Rajkot</a:t>
                      </a:r>
                      <a:endParaRPr lang="en-US" sz="800" b="0" i="0" u="none" strike="noStrike" dirty="0">
                        <a:solidFill>
                          <a:srgbClr val="000000"/>
                        </a:solidFill>
                        <a:effectLst/>
                        <a:latin typeface="Calibri" panose="020F0502020204030204" pitchFamily="34" charset="0"/>
                      </a:endParaRPr>
                    </a:p>
                  </a:txBody>
                  <a:tcPr marL="831" marR="831" marT="831" marB="0" anchor="ctr"/>
                </a:tc>
                <a:tc rowSpan="3">
                  <a:txBody>
                    <a:bodyPr/>
                    <a:lstStyle/>
                    <a:p>
                      <a:pPr algn="ctr" fontAlgn="ctr"/>
                      <a:r>
                        <a:rPr lang="en-US" sz="800" u="none" strike="noStrike" dirty="0">
                          <a:effectLst/>
                        </a:rPr>
                        <a:t>FIP-130 From 26/02/2024 to 23/03/2024</a:t>
                      </a:r>
                      <a:endParaRPr lang="en-US" sz="800" b="0" i="0" u="none" strike="noStrike" dirty="0">
                        <a:solidFill>
                          <a:srgbClr val="000000"/>
                        </a:solidFill>
                        <a:effectLst/>
                        <a:latin typeface="Calibri" panose="020F0502020204030204" pitchFamily="34" charset="0"/>
                      </a:endParaRPr>
                    </a:p>
                  </a:txBody>
                  <a:tcPr marL="831" marR="831" marT="831" marB="0" anchor="ctr"/>
                </a:tc>
                <a:tc>
                  <a:txBody>
                    <a:bodyPr/>
                    <a:lstStyle/>
                    <a:p>
                      <a:pPr algn="ctr" fontAlgn="ctr"/>
                      <a:r>
                        <a:rPr lang="en-IN" sz="800" u="none" strike="noStrike" dirty="0">
                          <a:effectLst/>
                        </a:rPr>
                        <a:t>1</a:t>
                      </a:r>
                      <a:endParaRPr lang="en-IN" sz="800" b="0" i="0" u="none" strike="noStrike" dirty="0">
                        <a:solidFill>
                          <a:srgbClr val="000000"/>
                        </a:solidFill>
                        <a:effectLst/>
                        <a:latin typeface="Calibri" panose="020F0502020204030204" pitchFamily="34" charset="0"/>
                      </a:endParaRPr>
                    </a:p>
                  </a:txBody>
                  <a:tcPr marL="831" marR="831" marT="831" marB="0" anchor="ctr"/>
                </a:tc>
                <a:extLst>
                  <a:ext uri="{0D108BD9-81ED-4DB2-BD59-A6C34878D82A}">
                    <a16:rowId xmlns:a16="http://schemas.microsoft.com/office/drawing/2014/main" xmlns="" val="1742920673"/>
                  </a:ext>
                </a:extLst>
              </a:tr>
              <a:tr h="44037">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fontAlgn="ctr"/>
                      <a:r>
                        <a:rPr lang="en-IN" sz="800" u="none" strike="noStrike">
                          <a:effectLst/>
                        </a:rPr>
                        <a:t>1</a:t>
                      </a:r>
                      <a:endParaRPr lang="en-IN" sz="800" b="0" i="0" u="none" strike="noStrike">
                        <a:solidFill>
                          <a:srgbClr val="000000"/>
                        </a:solidFill>
                        <a:effectLst/>
                        <a:latin typeface="Calibri" panose="020F0502020204030204" pitchFamily="34" charset="0"/>
                      </a:endParaRPr>
                    </a:p>
                  </a:txBody>
                  <a:tcPr marL="831" marR="831" marT="831" marB="0" anchor="ctr"/>
                </a:tc>
                <a:extLst>
                  <a:ext uri="{0D108BD9-81ED-4DB2-BD59-A6C34878D82A}">
                    <a16:rowId xmlns:a16="http://schemas.microsoft.com/office/drawing/2014/main" xmlns="" val="2729741070"/>
                  </a:ext>
                </a:extLst>
              </a:tr>
              <a:tr h="65640">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fontAlgn="ctr"/>
                      <a:r>
                        <a:rPr lang="en-IN" sz="800" u="none" strike="noStrike">
                          <a:effectLst/>
                        </a:rPr>
                        <a:t>2</a:t>
                      </a:r>
                      <a:endParaRPr lang="en-IN" sz="800" b="0" i="0" u="none" strike="noStrike">
                        <a:solidFill>
                          <a:srgbClr val="000000"/>
                        </a:solidFill>
                        <a:effectLst/>
                        <a:latin typeface="Calibri" panose="020F0502020204030204" pitchFamily="34" charset="0"/>
                      </a:endParaRPr>
                    </a:p>
                  </a:txBody>
                  <a:tcPr marL="831" marR="831" marT="831" marB="0" anchor="ctr"/>
                </a:tc>
                <a:extLst>
                  <a:ext uri="{0D108BD9-81ED-4DB2-BD59-A6C34878D82A}">
                    <a16:rowId xmlns:a16="http://schemas.microsoft.com/office/drawing/2014/main" xmlns="" val="1654771368"/>
                  </a:ext>
                </a:extLst>
              </a:tr>
              <a:tr h="0">
                <a:tc vMerge="1">
                  <a:txBody>
                    <a:bodyPr/>
                    <a:lstStyle/>
                    <a:p>
                      <a:endParaRPr lang="en-IN"/>
                    </a:p>
                  </a:txBody>
                  <a:tcPr/>
                </a:tc>
                <a:tc vMerge="1">
                  <a:txBody>
                    <a:bodyPr/>
                    <a:lstStyle/>
                    <a:p>
                      <a:endParaRPr lang="en-IN"/>
                    </a:p>
                  </a:txBody>
                  <a:tcPr/>
                </a:tc>
                <a:tc vMerge="1">
                  <a:txBody>
                    <a:bodyPr/>
                    <a:lstStyle/>
                    <a:p>
                      <a:pPr algn="l" fontAlgn="ctr"/>
                      <a:endParaRPr lang="en-US" sz="700" b="0" i="0" u="none" strike="noStrike" dirty="0">
                        <a:solidFill>
                          <a:srgbClr val="000000"/>
                        </a:solidFill>
                        <a:effectLst/>
                        <a:latin typeface="Calibri" panose="020F0502020204030204" pitchFamily="34" charset="0"/>
                      </a:endParaRPr>
                    </a:p>
                  </a:txBody>
                  <a:tcPr marL="831" marR="831" marT="831" marB="0" anchor="ctr"/>
                </a:tc>
                <a:tc vMerge="1">
                  <a:txBody>
                    <a:bodyPr/>
                    <a:lstStyle/>
                    <a:p>
                      <a:pPr algn="l" fontAlgn="ctr"/>
                      <a:endParaRPr lang="en-US" sz="700" b="0" i="0" u="none" strike="noStrike" dirty="0">
                        <a:solidFill>
                          <a:srgbClr val="000000"/>
                        </a:solidFill>
                        <a:effectLst/>
                        <a:latin typeface="Calibri" panose="020F0502020204030204" pitchFamily="34" charset="0"/>
                      </a:endParaRPr>
                    </a:p>
                  </a:txBody>
                  <a:tcPr marL="831" marR="831" marT="831" marB="0" anchor="ctr"/>
                </a:tc>
                <a:tc rowSpan="4">
                  <a:txBody>
                    <a:bodyPr/>
                    <a:lstStyle/>
                    <a:p>
                      <a:pPr algn="ctr" fontAlgn="ctr"/>
                      <a:r>
                        <a:rPr lang="en-US" sz="800" u="none" strike="noStrike" dirty="0">
                          <a:effectLst/>
                        </a:rPr>
                        <a:t>FIP-129 From 08/01/2024 to 03/02/2024</a:t>
                      </a:r>
                      <a:endParaRPr lang="en-US" sz="800" b="0" i="0" u="none" strike="noStrike" dirty="0">
                        <a:solidFill>
                          <a:srgbClr val="000000"/>
                        </a:solidFill>
                        <a:effectLst/>
                        <a:latin typeface="Calibri" panose="020F0502020204030204" pitchFamily="34" charset="0"/>
                      </a:endParaRPr>
                    </a:p>
                  </a:txBody>
                  <a:tcPr marL="831" marR="831" marT="831" marB="0" anchor="ctr"/>
                </a:tc>
                <a:tc>
                  <a:txBody>
                    <a:bodyPr/>
                    <a:lstStyle/>
                    <a:p>
                      <a:pPr algn="ctr" fontAlgn="ctr"/>
                      <a:r>
                        <a:rPr lang="en-IN" sz="800" u="none" strike="noStrike" dirty="0">
                          <a:effectLst/>
                        </a:rPr>
                        <a:t>-</a:t>
                      </a:r>
                      <a:endParaRPr lang="en-IN" sz="800" b="0" i="0" u="none" strike="noStrike" dirty="0">
                        <a:solidFill>
                          <a:srgbClr val="000000"/>
                        </a:solidFill>
                        <a:effectLst/>
                        <a:latin typeface="Calibri" panose="020F0502020204030204" pitchFamily="34" charset="0"/>
                      </a:endParaRPr>
                    </a:p>
                  </a:txBody>
                  <a:tcPr marL="831" marR="831" marT="831" marB="0" anchor="ctr"/>
                </a:tc>
                <a:extLst>
                  <a:ext uri="{0D108BD9-81ED-4DB2-BD59-A6C34878D82A}">
                    <a16:rowId xmlns:a16="http://schemas.microsoft.com/office/drawing/2014/main" xmlns="" val="1441024605"/>
                  </a:ext>
                </a:extLst>
              </a:tr>
              <a:tr h="0">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fontAlgn="ctr"/>
                      <a:r>
                        <a:rPr lang="en-IN" sz="800" u="none" strike="noStrike" dirty="0">
                          <a:effectLst/>
                        </a:rPr>
                        <a:t>-</a:t>
                      </a:r>
                      <a:endParaRPr lang="en-IN" sz="800" b="0" i="0" u="none" strike="noStrike" dirty="0">
                        <a:solidFill>
                          <a:srgbClr val="000000"/>
                        </a:solidFill>
                        <a:effectLst/>
                        <a:latin typeface="Calibri" panose="020F0502020204030204" pitchFamily="34" charset="0"/>
                      </a:endParaRPr>
                    </a:p>
                  </a:txBody>
                  <a:tcPr marL="831" marR="831" marT="831" marB="0" anchor="ctr"/>
                </a:tc>
                <a:extLst>
                  <a:ext uri="{0D108BD9-81ED-4DB2-BD59-A6C34878D82A}">
                    <a16:rowId xmlns:a16="http://schemas.microsoft.com/office/drawing/2014/main" xmlns="" val="3951516803"/>
                  </a:ext>
                </a:extLst>
              </a:tr>
              <a:tr h="44037">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fontAlgn="ctr"/>
                      <a:r>
                        <a:rPr lang="en-IN" sz="800" u="none" strike="noStrike" dirty="0">
                          <a:effectLst/>
                        </a:rPr>
                        <a:t>1</a:t>
                      </a:r>
                      <a:endParaRPr lang="en-IN" sz="800" b="0" i="0" u="none" strike="noStrike" dirty="0">
                        <a:solidFill>
                          <a:srgbClr val="000000"/>
                        </a:solidFill>
                        <a:effectLst/>
                        <a:latin typeface="Calibri" panose="020F0502020204030204" pitchFamily="34" charset="0"/>
                      </a:endParaRPr>
                    </a:p>
                  </a:txBody>
                  <a:tcPr marL="831" marR="831" marT="831" marB="0" anchor="ctr"/>
                </a:tc>
                <a:extLst>
                  <a:ext uri="{0D108BD9-81ED-4DB2-BD59-A6C34878D82A}">
                    <a16:rowId xmlns:a16="http://schemas.microsoft.com/office/drawing/2014/main" xmlns="" val="3814303190"/>
                  </a:ext>
                </a:extLst>
              </a:tr>
              <a:tr h="44037">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fontAlgn="ctr"/>
                      <a:r>
                        <a:rPr lang="en-IN" sz="800" u="none" strike="noStrike" dirty="0">
                          <a:effectLst/>
                        </a:rPr>
                        <a:t>1</a:t>
                      </a:r>
                      <a:endParaRPr lang="en-IN" sz="800" b="0" i="0" u="none" strike="noStrike" dirty="0">
                        <a:solidFill>
                          <a:srgbClr val="000000"/>
                        </a:solidFill>
                        <a:effectLst/>
                        <a:latin typeface="Calibri" panose="020F0502020204030204" pitchFamily="34" charset="0"/>
                      </a:endParaRPr>
                    </a:p>
                  </a:txBody>
                  <a:tcPr marL="831" marR="831" marT="831" marB="0" anchor="ctr"/>
                </a:tc>
                <a:extLst>
                  <a:ext uri="{0D108BD9-81ED-4DB2-BD59-A6C34878D82A}">
                    <a16:rowId xmlns:a16="http://schemas.microsoft.com/office/drawing/2014/main" xmlns="" val="3087029193"/>
                  </a:ext>
                </a:extLst>
              </a:tr>
              <a:tr h="44037">
                <a:tc vMerge="1">
                  <a:txBody>
                    <a:bodyPr/>
                    <a:lstStyle/>
                    <a:p>
                      <a:endParaRPr lang="en-IN"/>
                    </a:p>
                  </a:txBody>
                  <a:tcPr/>
                </a:tc>
                <a:tc vMerge="1">
                  <a:txBody>
                    <a:bodyPr/>
                    <a:lstStyle/>
                    <a:p>
                      <a:endParaRPr lang="en-IN"/>
                    </a:p>
                  </a:txBody>
                  <a:tcPr/>
                </a:tc>
                <a:tc vMerge="1">
                  <a:txBody>
                    <a:bodyPr/>
                    <a:lstStyle/>
                    <a:p>
                      <a:pPr algn="l" fontAlgn="ctr"/>
                      <a:endParaRPr lang="en-US" sz="700" b="0" i="0" u="none" strike="noStrike" dirty="0">
                        <a:solidFill>
                          <a:srgbClr val="000000"/>
                        </a:solidFill>
                        <a:effectLst/>
                        <a:latin typeface="Calibri" panose="020F0502020204030204" pitchFamily="34" charset="0"/>
                      </a:endParaRPr>
                    </a:p>
                  </a:txBody>
                  <a:tcPr marL="831" marR="831" marT="831" marB="0" anchor="ctr"/>
                </a:tc>
                <a:tc vMerge="1">
                  <a:txBody>
                    <a:bodyPr/>
                    <a:lstStyle/>
                    <a:p>
                      <a:pPr algn="l" fontAlgn="ctr"/>
                      <a:endParaRPr lang="en-US" sz="700" b="0" i="0" u="none" strike="noStrike" dirty="0">
                        <a:solidFill>
                          <a:srgbClr val="000000"/>
                        </a:solidFill>
                        <a:effectLst/>
                        <a:latin typeface="Calibri" panose="020F0502020204030204" pitchFamily="34" charset="0"/>
                      </a:endParaRPr>
                    </a:p>
                  </a:txBody>
                  <a:tcPr marL="831" marR="831" marT="831" marB="0" anchor="ctr"/>
                </a:tc>
                <a:tc rowSpan="2">
                  <a:txBody>
                    <a:bodyPr/>
                    <a:lstStyle/>
                    <a:p>
                      <a:pPr algn="ctr" fontAlgn="ctr"/>
                      <a:r>
                        <a:rPr lang="en-US" sz="800" u="none" strike="noStrike" dirty="0">
                          <a:effectLst/>
                        </a:rPr>
                        <a:t>FIP-128 From 11/09/2023 to 07/10/2023</a:t>
                      </a:r>
                      <a:endParaRPr lang="en-US" sz="800" b="0" i="0" u="none" strike="noStrike" dirty="0">
                        <a:solidFill>
                          <a:srgbClr val="000000"/>
                        </a:solidFill>
                        <a:effectLst/>
                        <a:latin typeface="Calibri" panose="020F0502020204030204" pitchFamily="34" charset="0"/>
                      </a:endParaRPr>
                    </a:p>
                  </a:txBody>
                  <a:tcPr marL="831" marR="831" marT="831" marB="0" anchor="ctr"/>
                </a:tc>
                <a:tc>
                  <a:txBody>
                    <a:bodyPr/>
                    <a:lstStyle/>
                    <a:p>
                      <a:pPr algn="ctr" fontAlgn="ctr"/>
                      <a:r>
                        <a:rPr lang="en-IN" sz="800" u="none" strike="noStrike" dirty="0">
                          <a:effectLst/>
                        </a:rPr>
                        <a:t>2</a:t>
                      </a:r>
                      <a:endParaRPr lang="en-IN" sz="800" b="0" i="0" u="none" strike="noStrike" dirty="0">
                        <a:solidFill>
                          <a:srgbClr val="000000"/>
                        </a:solidFill>
                        <a:effectLst/>
                        <a:latin typeface="Calibri" panose="020F0502020204030204" pitchFamily="34" charset="0"/>
                      </a:endParaRPr>
                    </a:p>
                  </a:txBody>
                  <a:tcPr marL="831" marR="831" marT="831" marB="0" anchor="ctr"/>
                </a:tc>
                <a:extLst>
                  <a:ext uri="{0D108BD9-81ED-4DB2-BD59-A6C34878D82A}">
                    <a16:rowId xmlns:a16="http://schemas.microsoft.com/office/drawing/2014/main" xmlns="" val="1282945061"/>
                  </a:ext>
                </a:extLst>
              </a:tr>
              <a:tr h="48191">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fontAlgn="ctr"/>
                      <a:r>
                        <a:rPr lang="en-IN" sz="800" u="none" strike="noStrike" dirty="0">
                          <a:effectLst/>
                        </a:rPr>
                        <a:t>1</a:t>
                      </a:r>
                      <a:endParaRPr lang="en-IN" sz="800" b="0" i="0" u="none" strike="noStrike" dirty="0">
                        <a:solidFill>
                          <a:srgbClr val="000000"/>
                        </a:solidFill>
                        <a:effectLst/>
                        <a:latin typeface="Calibri" panose="020F0502020204030204" pitchFamily="34" charset="0"/>
                      </a:endParaRPr>
                    </a:p>
                  </a:txBody>
                  <a:tcPr marL="831" marR="831" marT="831" marB="0" anchor="ctr"/>
                </a:tc>
                <a:extLst>
                  <a:ext uri="{0D108BD9-81ED-4DB2-BD59-A6C34878D82A}">
                    <a16:rowId xmlns:a16="http://schemas.microsoft.com/office/drawing/2014/main" xmlns="" val="3274755276"/>
                  </a:ext>
                </a:extLst>
              </a:tr>
              <a:tr h="72287">
                <a:tc>
                  <a:txBody>
                    <a:bodyPr/>
                    <a:lstStyle/>
                    <a:p>
                      <a:pPr algn="ctr" fontAlgn="ctr"/>
                      <a:r>
                        <a:rPr lang="en-IN" sz="800" u="none" strike="noStrike">
                          <a:effectLst/>
                        </a:rPr>
                        <a:t>9</a:t>
                      </a:r>
                      <a:endParaRPr lang="en-IN" sz="800" b="0" i="0" u="none" strike="noStrike">
                        <a:solidFill>
                          <a:srgbClr val="000000"/>
                        </a:solidFill>
                        <a:effectLst/>
                        <a:latin typeface="Calibri" panose="020F0502020204030204" pitchFamily="34" charset="0"/>
                      </a:endParaRPr>
                    </a:p>
                  </a:txBody>
                  <a:tcPr marL="831" marR="831" marT="831" marB="0" anchor="ctr"/>
                </a:tc>
                <a:tc>
                  <a:txBody>
                    <a:bodyPr/>
                    <a:lstStyle/>
                    <a:p>
                      <a:pPr algn="ctr" fontAlgn="ctr"/>
                      <a:r>
                        <a:rPr lang="en-IN" sz="800" u="none" strike="noStrike">
                          <a:effectLst/>
                        </a:rPr>
                        <a:t>Swami Shri Nikhileshvar Mj.</a:t>
                      </a:r>
                      <a:endParaRPr lang="en-IN" sz="800" b="0" i="0" u="none" strike="noStrike">
                        <a:solidFill>
                          <a:srgbClr val="000000"/>
                        </a:solidFill>
                        <a:effectLst/>
                        <a:latin typeface="Calibri" panose="020F0502020204030204" pitchFamily="34" charset="0"/>
                      </a:endParaRPr>
                    </a:p>
                  </a:txBody>
                  <a:tcPr marL="831" marR="831" marT="831" marB="0" anchor="ctr"/>
                </a:tc>
                <a:tc>
                  <a:txBody>
                    <a:bodyPr/>
                    <a:lstStyle/>
                    <a:p>
                      <a:pPr algn="ctr" fontAlgn="t"/>
                      <a:r>
                        <a:rPr lang="en-US" sz="800" b="0" u="none" strike="noStrike" kern="1200" dirty="0">
                          <a:solidFill>
                            <a:srgbClr val="000000"/>
                          </a:solidFill>
                          <a:effectLst/>
                        </a:rPr>
                        <a:t>Holistic &amp; Multidisciplinary Education, Indian Knowledge Systems</a:t>
                      </a:r>
                      <a:endParaRPr lang="en-US" sz="800" b="0" i="0" u="none" strike="noStrike" kern="1200" dirty="0">
                        <a:solidFill>
                          <a:srgbClr val="000000"/>
                        </a:solidFill>
                        <a:effectLst/>
                        <a:latin typeface="Calibri" panose="020F0502020204030204" pitchFamily="34" charset="0"/>
                        <a:ea typeface="+mn-ea"/>
                        <a:cs typeface="+mn-cs"/>
                      </a:endParaRPr>
                    </a:p>
                  </a:txBody>
                  <a:tcPr marL="7620" marR="7620" marT="7620" marB="0"/>
                </a:tc>
                <a:tc>
                  <a:txBody>
                    <a:bodyPr/>
                    <a:lstStyle/>
                    <a:p>
                      <a:pPr algn="ctr" fontAlgn="ctr"/>
                      <a:r>
                        <a:rPr lang="en-US" sz="800" b="0" i="0" u="none" strike="noStrike" dirty="0">
                          <a:solidFill>
                            <a:srgbClr val="000000"/>
                          </a:solidFill>
                          <a:effectLst/>
                          <a:latin typeface="Calibri" panose="020F0502020204030204" pitchFamily="34" charset="0"/>
                        </a:rPr>
                        <a:t>Ramakrishna Ashram</a:t>
                      </a:r>
                    </a:p>
                  </a:txBody>
                  <a:tcPr marL="831" marR="831" marT="831" marB="0" anchor="ctr"/>
                </a:tc>
                <a:tc>
                  <a:txBody>
                    <a:bodyPr/>
                    <a:lstStyle/>
                    <a:p>
                      <a:pPr algn="ctr" fontAlgn="ctr"/>
                      <a:r>
                        <a:rPr lang="en-US" sz="800" u="none" strike="noStrike" dirty="0">
                          <a:effectLst/>
                        </a:rPr>
                        <a:t>FIP-128 From 11/09/2023 to 07/10/2023</a:t>
                      </a:r>
                      <a:endParaRPr lang="en-US" sz="800" b="0" i="0" u="none" strike="noStrike" dirty="0">
                        <a:solidFill>
                          <a:srgbClr val="000000"/>
                        </a:solidFill>
                        <a:effectLst/>
                        <a:latin typeface="Calibri" panose="020F0502020204030204" pitchFamily="34" charset="0"/>
                      </a:endParaRPr>
                    </a:p>
                  </a:txBody>
                  <a:tcPr marL="831" marR="831" marT="831" marB="0" anchor="ctr"/>
                </a:tc>
                <a:tc>
                  <a:txBody>
                    <a:bodyPr/>
                    <a:lstStyle/>
                    <a:p>
                      <a:pPr algn="ctr" fontAlgn="ctr"/>
                      <a:r>
                        <a:rPr lang="en-IN" sz="800" u="none" strike="noStrike" dirty="0">
                          <a:effectLst/>
                        </a:rPr>
                        <a:t>2</a:t>
                      </a:r>
                      <a:endParaRPr lang="en-IN" sz="800" b="0" i="0" u="none" strike="noStrike" dirty="0">
                        <a:solidFill>
                          <a:srgbClr val="000000"/>
                        </a:solidFill>
                        <a:effectLst/>
                        <a:latin typeface="Calibri" panose="020F0502020204030204" pitchFamily="34" charset="0"/>
                      </a:endParaRPr>
                    </a:p>
                  </a:txBody>
                  <a:tcPr marL="831" marR="831" marT="831" marB="0" anchor="ctr"/>
                </a:tc>
                <a:extLst>
                  <a:ext uri="{0D108BD9-81ED-4DB2-BD59-A6C34878D82A}">
                    <a16:rowId xmlns:a16="http://schemas.microsoft.com/office/drawing/2014/main" xmlns="" val="4220196465"/>
                  </a:ext>
                </a:extLst>
              </a:tr>
              <a:tr h="48191">
                <a:tc>
                  <a:txBody>
                    <a:bodyPr/>
                    <a:lstStyle/>
                    <a:p>
                      <a:pPr algn="ctr" fontAlgn="ctr"/>
                      <a:r>
                        <a:rPr lang="en-IN" sz="800" u="none" strike="noStrike">
                          <a:effectLst/>
                        </a:rPr>
                        <a:t>10</a:t>
                      </a:r>
                      <a:endParaRPr lang="en-IN" sz="800" b="0" i="0" u="none" strike="noStrike">
                        <a:solidFill>
                          <a:srgbClr val="000000"/>
                        </a:solidFill>
                        <a:effectLst/>
                        <a:latin typeface="Calibri" panose="020F0502020204030204" pitchFamily="34" charset="0"/>
                      </a:endParaRPr>
                    </a:p>
                  </a:txBody>
                  <a:tcPr marL="831" marR="831" marT="831" marB="0" anchor="ctr"/>
                </a:tc>
                <a:tc>
                  <a:txBody>
                    <a:bodyPr/>
                    <a:lstStyle/>
                    <a:p>
                      <a:pPr algn="ctr" fontAlgn="ctr"/>
                      <a:r>
                        <a:rPr lang="en-IN" sz="800" u="none" strike="noStrike">
                          <a:effectLst/>
                        </a:rPr>
                        <a:t>Dr. Nidatt Barot</a:t>
                      </a:r>
                      <a:endParaRPr lang="en-IN" sz="800" b="0" i="0" u="none" strike="noStrike">
                        <a:solidFill>
                          <a:srgbClr val="000000"/>
                        </a:solidFill>
                        <a:effectLst/>
                        <a:latin typeface="Calibri" panose="020F0502020204030204" pitchFamily="34" charset="0"/>
                      </a:endParaRPr>
                    </a:p>
                  </a:txBody>
                  <a:tcPr marL="831" marR="831" marT="831" marB="0" anchor="ctr"/>
                </a:tc>
                <a:tc>
                  <a:txBody>
                    <a:bodyPr/>
                    <a:lstStyle/>
                    <a:p>
                      <a:pPr algn="ctr" fontAlgn="ctr"/>
                      <a:endParaRPr lang="en-US" sz="800" b="0" i="0" u="none" strike="noStrike" kern="1200" dirty="0">
                        <a:solidFill>
                          <a:srgbClr val="000000"/>
                        </a:solidFill>
                        <a:effectLst/>
                        <a:latin typeface="Calibri" panose="020F0502020204030204" pitchFamily="34" charset="0"/>
                        <a:ea typeface="+mn-ea"/>
                        <a:cs typeface="+mn-cs"/>
                      </a:endParaRPr>
                    </a:p>
                  </a:txBody>
                  <a:tcPr marL="831" marR="831" marT="831" marB="0" anchor="ctr"/>
                </a:tc>
                <a:tc>
                  <a:txBody>
                    <a:bodyPr/>
                    <a:lstStyle/>
                    <a:p>
                      <a:pPr algn="ctr" fontAlgn="ctr"/>
                      <a:endParaRPr lang="en-US" sz="800" b="0" i="0" u="none" strike="noStrike" dirty="0">
                        <a:solidFill>
                          <a:srgbClr val="000000"/>
                        </a:solidFill>
                        <a:effectLst/>
                        <a:latin typeface="Calibri" panose="020F0502020204030204" pitchFamily="34" charset="0"/>
                      </a:endParaRPr>
                    </a:p>
                  </a:txBody>
                  <a:tcPr marL="831" marR="831" marT="831" marB="0" anchor="ctr"/>
                </a:tc>
                <a:tc>
                  <a:txBody>
                    <a:bodyPr/>
                    <a:lstStyle/>
                    <a:p>
                      <a:pPr algn="ctr" fontAlgn="ctr"/>
                      <a:r>
                        <a:rPr lang="en-US" sz="800" u="none" strike="noStrike" dirty="0">
                          <a:effectLst/>
                        </a:rPr>
                        <a:t>FIP-128 From 11/09/2023 to 07/10/2023</a:t>
                      </a:r>
                      <a:endParaRPr lang="en-US" sz="800" b="0" i="0" u="none" strike="noStrike" dirty="0">
                        <a:solidFill>
                          <a:srgbClr val="000000"/>
                        </a:solidFill>
                        <a:effectLst/>
                        <a:latin typeface="Calibri" panose="020F0502020204030204" pitchFamily="34" charset="0"/>
                      </a:endParaRPr>
                    </a:p>
                  </a:txBody>
                  <a:tcPr marL="831" marR="831" marT="831" marB="0" anchor="ctr"/>
                </a:tc>
                <a:tc>
                  <a:txBody>
                    <a:bodyPr/>
                    <a:lstStyle/>
                    <a:p>
                      <a:pPr algn="ctr" fontAlgn="ctr"/>
                      <a:r>
                        <a:rPr lang="en-IN" sz="800" u="none" strike="noStrike" dirty="0">
                          <a:effectLst/>
                        </a:rPr>
                        <a:t>2</a:t>
                      </a:r>
                      <a:endParaRPr lang="en-IN" sz="800" b="0" i="0" u="none" strike="noStrike" dirty="0">
                        <a:solidFill>
                          <a:srgbClr val="000000"/>
                        </a:solidFill>
                        <a:effectLst/>
                        <a:latin typeface="Calibri" panose="020F0502020204030204" pitchFamily="34" charset="0"/>
                      </a:endParaRPr>
                    </a:p>
                  </a:txBody>
                  <a:tcPr marL="831" marR="831" marT="831" marB="0" anchor="ctr"/>
                </a:tc>
                <a:extLst>
                  <a:ext uri="{0D108BD9-81ED-4DB2-BD59-A6C34878D82A}">
                    <a16:rowId xmlns:a16="http://schemas.microsoft.com/office/drawing/2014/main" xmlns="" val="3931767606"/>
                  </a:ext>
                </a:extLst>
              </a:tr>
              <a:tr h="162022">
                <a:tc>
                  <a:txBody>
                    <a:bodyPr/>
                    <a:lstStyle/>
                    <a:p>
                      <a:pPr algn="ctr" fontAlgn="ctr"/>
                      <a:r>
                        <a:rPr lang="en-IN" sz="800" u="none" strike="noStrike">
                          <a:effectLst/>
                        </a:rPr>
                        <a:t>11</a:t>
                      </a:r>
                      <a:endParaRPr lang="en-IN" sz="800" b="0" i="0" u="none" strike="noStrike">
                        <a:solidFill>
                          <a:srgbClr val="000000"/>
                        </a:solidFill>
                        <a:effectLst/>
                        <a:latin typeface="Calibri" panose="020F0502020204030204" pitchFamily="34" charset="0"/>
                      </a:endParaRPr>
                    </a:p>
                  </a:txBody>
                  <a:tcPr marL="831" marR="831" marT="831" marB="0" anchor="ctr"/>
                </a:tc>
                <a:tc>
                  <a:txBody>
                    <a:bodyPr/>
                    <a:lstStyle/>
                    <a:p>
                      <a:pPr algn="ctr" fontAlgn="ctr"/>
                      <a:r>
                        <a:rPr lang="en-IN" sz="800" u="none" strike="noStrike" dirty="0">
                          <a:effectLst/>
                        </a:rPr>
                        <a:t>Dr. </a:t>
                      </a:r>
                      <a:r>
                        <a:rPr lang="en-IN" sz="800" u="none" strike="noStrike" dirty="0" err="1">
                          <a:effectLst/>
                        </a:rPr>
                        <a:t>Nayan</a:t>
                      </a:r>
                      <a:r>
                        <a:rPr lang="en-IN" sz="800" u="none" strike="noStrike" dirty="0">
                          <a:effectLst/>
                        </a:rPr>
                        <a:t> Jobanputra</a:t>
                      </a:r>
                      <a:endParaRPr lang="en-IN" sz="800" b="0" i="0" u="none" strike="noStrike" dirty="0">
                        <a:solidFill>
                          <a:srgbClr val="000000"/>
                        </a:solidFill>
                        <a:effectLst/>
                        <a:latin typeface="Calibri" panose="020F0502020204030204" pitchFamily="34" charset="0"/>
                      </a:endParaRPr>
                    </a:p>
                  </a:txBody>
                  <a:tcPr marL="831" marR="831" marT="831" marB="0" anchor="ctr"/>
                </a:tc>
                <a:tc>
                  <a:txBody>
                    <a:bodyPr/>
                    <a:lstStyle/>
                    <a:p>
                      <a:pPr algn="ctr" fontAlgn="ctr"/>
                      <a:r>
                        <a:rPr lang="en-US" sz="800" b="0" u="none" strike="noStrike" dirty="0">
                          <a:solidFill>
                            <a:srgbClr val="000000"/>
                          </a:solidFill>
                          <a:effectLst/>
                        </a:rPr>
                        <a:t>Information and Communication Technology</a:t>
                      </a:r>
                      <a:endParaRPr lang="en-US" sz="800" b="0" i="0" u="none" strike="noStrike" dirty="0">
                        <a:solidFill>
                          <a:srgbClr val="000000"/>
                        </a:solidFill>
                        <a:effectLst/>
                        <a:latin typeface="Calibri" panose="020F0502020204030204" pitchFamily="34" charset="0"/>
                      </a:endParaRPr>
                    </a:p>
                  </a:txBody>
                  <a:tcPr marL="831" marR="831" marT="831" marB="0" anchor="ctr"/>
                </a:tc>
                <a:tc>
                  <a:txBody>
                    <a:bodyPr/>
                    <a:lstStyle/>
                    <a:p>
                      <a:pPr algn="ctr" fontAlgn="ctr"/>
                      <a:r>
                        <a:rPr lang="en-US" sz="800" b="0" u="none" strike="noStrike" dirty="0">
                          <a:solidFill>
                            <a:srgbClr val="000000"/>
                          </a:solidFill>
                          <a:effectLst/>
                        </a:rPr>
                        <a:t>Saurashtra University, Rajkot</a:t>
                      </a:r>
                      <a:endParaRPr lang="en-US" sz="800" b="0" i="0" u="none" strike="noStrike" dirty="0">
                        <a:solidFill>
                          <a:srgbClr val="000000"/>
                        </a:solidFill>
                        <a:effectLst/>
                        <a:latin typeface="Calibri" panose="020F0502020204030204" pitchFamily="34" charset="0"/>
                      </a:endParaRPr>
                    </a:p>
                  </a:txBody>
                  <a:tcPr marL="831" marR="831" marT="831" marB="0" anchor="ctr"/>
                </a:tc>
                <a:tc>
                  <a:txBody>
                    <a:bodyPr/>
                    <a:lstStyle/>
                    <a:p>
                      <a:pPr algn="ctr" fontAlgn="ctr"/>
                      <a:r>
                        <a:rPr lang="en-US" sz="800" u="none" strike="noStrike" dirty="0">
                          <a:effectLst/>
                        </a:rPr>
                        <a:t>FIP-130 From 26/02/2024 to 23/03/2024</a:t>
                      </a:r>
                    </a:p>
                  </a:txBody>
                  <a:tcPr marL="831" marR="831" marT="831" marB="0" anchor="ctr"/>
                </a:tc>
                <a:tc>
                  <a:txBody>
                    <a:bodyPr/>
                    <a:lstStyle/>
                    <a:p>
                      <a:pPr algn="ctr" fontAlgn="ctr"/>
                      <a:r>
                        <a:rPr lang="en-IN" sz="800" u="none" strike="noStrike" dirty="0">
                          <a:effectLst/>
                        </a:rPr>
                        <a:t>2</a:t>
                      </a:r>
                      <a:endParaRPr lang="en-IN" sz="800" b="0" i="0" u="none" strike="noStrike" dirty="0">
                        <a:solidFill>
                          <a:srgbClr val="000000"/>
                        </a:solidFill>
                        <a:effectLst/>
                        <a:latin typeface="Calibri" panose="020F0502020204030204" pitchFamily="34" charset="0"/>
                      </a:endParaRPr>
                    </a:p>
                  </a:txBody>
                  <a:tcPr marL="831" marR="831" marT="831" marB="0" anchor="ctr"/>
                </a:tc>
                <a:extLst>
                  <a:ext uri="{0D108BD9-81ED-4DB2-BD59-A6C34878D82A}">
                    <a16:rowId xmlns:a16="http://schemas.microsoft.com/office/drawing/2014/main" xmlns="" val="1201227883"/>
                  </a:ext>
                </a:extLst>
              </a:tr>
              <a:tr h="44037">
                <a:tc rowSpan="4">
                  <a:txBody>
                    <a:bodyPr/>
                    <a:lstStyle/>
                    <a:p>
                      <a:pPr algn="ctr" fontAlgn="ctr"/>
                      <a:r>
                        <a:rPr lang="en-IN" sz="800" u="none" strike="noStrike">
                          <a:effectLst/>
                        </a:rPr>
                        <a:t>12</a:t>
                      </a:r>
                      <a:endParaRPr lang="en-IN" sz="800" b="0" i="0" u="none" strike="noStrike">
                        <a:solidFill>
                          <a:srgbClr val="000000"/>
                        </a:solidFill>
                        <a:effectLst/>
                        <a:latin typeface="Calibri" panose="020F0502020204030204" pitchFamily="34" charset="0"/>
                      </a:endParaRPr>
                    </a:p>
                  </a:txBody>
                  <a:tcPr marL="831" marR="831" marT="831" marB="0" anchor="ctr"/>
                </a:tc>
                <a:tc rowSpan="4">
                  <a:txBody>
                    <a:bodyPr/>
                    <a:lstStyle/>
                    <a:p>
                      <a:pPr algn="ctr" fontAlgn="ctr"/>
                      <a:r>
                        <a:rPr lang="en-IN" sz="800" u="none" strike="noStrike">
                          <a:effectLst/>
                        </a:rPr>
                        <a:t>Prof. Sanjay Bhayani</a:t>
                      </a:r>
                      <a:endParaRPr lang="en-IN" sz="800" b="0" i="0" u="none" strike="noStrike">
                        <a:solidFill>
                          <a:srgbClr val="000000"/>
                        </a:solidFill>
                        <a:effectLst/>
                        <a:latin typeface="Calibri" panose="020F0502020204030204" pitchFamily="34" charset="0"/>
                      </a:endParaRPr>
                    </a:p>
                  </a:txBody>
                  <a:tcPr marL="831" marR="831" marT="831" marB="0" anchor="ctr"/>
                </a:tc>
                <a:tc rowSpan="4">
                  <a:txBody>
                    <a:bodyPr/>
                    <a:lstStyle/>
                    <a:p>
                      <a:pPr algn="ctr" fontAlgn="ctr"/>
                      <a:r>
                        <a:rPr lang="en-US" sz="800" b="0" u="none" strike="noStrike" dirty="0">
                          <a:solidFill>
                            <a:srgbClr val="000000"/>
                          </a:solidFill>
                          <a:effectLst/>
                        </a:rPr>
                        <a:t>Student Diversity and inclusive, Academic Leadership, Governance &amp; Management</a:t>
                      </a:r>
                      <a:endParaRPr lang="en-US" sz="800" b="0" i="0" u="none" strike="noStrike" dirty="0">
                        <a:solidFill>
                          <a:srgbClr val="000000"/>
                        </a:solidFill>
                        <a:effectLst/>
                        <a:latin typeface="Calibri" panose="020F0502020204030204" pitchFamily="34" charset="0"/>
                      </a:endParaRPr>
                    </a:p>
                  </a:txBody>
                  <a:tcPr marL="831" marR="831" marT="831" marB="0" anchor="ctr"/>
                </a:tc>
                <a:tc rowSpan="4">
                  <a:txBody>
                    <a:bodyPr/>
                    <a:lstStyle/>
                    <a:p>
                      <a:pPr algn="ctr" fontAlgn="ctr"/>
                      <a:r>
                        <a:rPr lang="en-US" sz="800" b="0" u="none" strike="noStrike" dirty="0">
                          <a:solidFill>
                            <a:srgbClr val="000000"/>
                          </a:solidFill>
                          <a:effectLst/>
                        </a:rPr>
                        <a:t>Department of Business Administration, Saurashtra University, Rajkot </a:t>
                      </a:r>
                      <a:endParaRPr lang="en-US" sz="800" b="0" i="0" u="none" strike="noStrike" dirty="0">
                        <a:solidFill>
                          <a:srgbClr val="000000"/>
                        </a:solidFill>
                        <a:effectLst/>
                        <a:latin typeface="Calibri" panose="020F0502020204030204" pitchFamily="34" charset="0"/>
                      </a:endParaRPr>
                    </a:p>
                  </a:txBody>
                  <a:tcPr marL="831" marR="831" marT="831" marB="0" anchor="ctr"/>
                </a:tc>
                <a:tc>
                  <a:txBody>
                    <a:bodyPr/>
                    <a:lstStyle/>
                    <a:p>
                      <a:pPr algn="ctr" fontAlgn="ctr"/>
                      <a:r>
                        <a:rPr lang="en-US" sz="800" u="none" strike="noStrike" dirty="0">
                          <a:effectLst/>
                        </a:rPr>
                        <a:t>FIP-130 From 26/02/2024 to 23/03/2024</a:t>
                      </a:r>
                      <a:endParaRPr lang="en-US" sz="800" b="0" i="0" u="none" strike="noStrike" dirty="0">
                        <a:solidFill>
                          <a:srgbClr val="000000"/>
                        </a:solidFill>
                        <a:effectLst/>
                        <a:latin typeface="Calibri" panose="020F0502020204030204" pitchFamily="34" charset="0"/>
                      </a:endParaRPr>
                    </a:p>
                  </a:txBody>
                  <a:tcPr marL="831" marR="831" marT="831" marB="0" anchor="ctr"/>
                </a:tc>
                <a:tc>
                  <a:txBody>
                    <a:bodyPr/>
                    <a:lstStyle/>
                    <a:p>
                      <a:pPr algn="ctr" fontAlgn="ctr"/>
                      <a:r>
                        <a:rPr lang="en-IN" sz="800" u="none" strike="noStrike" dirty="0">
                          <a:effectLst/>
                        </a:rPr>
                        <a:t>2</a:t>
                      </a:r>
                      <a:endParaRPr lang="en-IN" sz="800" b="0" i="0" u="none" strike="noStrike" dirty="0">
                        <a:solidFill>
                          <a:srgbClr val="000000"/>
                        </a:solidFill>
                        <a:effectLst/>
                        <a:latin typeface="Calibri" panose="020F0502020204030204" pitchFamily="34" charset="0"/>
                      </a:endParaRPr>
                    </a:p>
                  </a:txBody>
                  <a:tcPr marL="831" marR="831" marT="831" marB="0" anchor="ctr"/>
                </a:tc>
                <a:extLst>
                  <a:ext uri="{0D108BD9-81ED-4DB2-BD59-A6C34878D82A}">
                    <a16:rowId xmlns:a16="http://schemas.microsoft.com/office/drawing/2014/main" xmlns="" val="525101988"/>
                  </a:ext>
                </a:extLst>
              </a:tr>
              <a:tr h="0">
                <a:tc vMerge="1">
                  <a:txBody>
                    <a:bodyPr/>
                    <a:lstStyle/>
                    <a:p>
                      <a:endParaRPr lang="en-IN"/>
                    </a:p>
                  </a:txBody>
                  <a:tcPr/>
                </a:tc>
                <a:tc vMerge="1">
                  <a:txBody>
                    <a:bodyPr/>
                    <a:lstStyle/>
                    <a:p>
                      <a:endParaRPr lang="en-IN"/>
                    </a:p>
                  </a:txBody>
                  <a:tcPr/>
                </a:tc>
                <a:tc vMerge="1">
                  <a:txBody>
                    <a:bodyPr/>
                    <a:lstStyle/>
                    <a:p>
                      <a:pPr algn="ctr" fontAlgn="ctr"/>
                      <a:endParaRPr lang="en-US" sz="700" b="0" i="0" u="none" strike="noStrike" dirty="0">
                        <a:solidFill>
                          <a:srgbClr val="000000"/>
                        </a:solidFill>
                        <a:effectLst/>
                        <a:latin typeface="Calibri" panose="020F0502020204030204" pitchFamily="34" charset="0"/>
                      </a:endParaRPr>
                    </a:p>
                  </a:txBody>
                  <a:tcPr marL="831" marR="831" marT="831" marB="0" anchor="ctr"/>
                </a:tc>
                <a:tc vMerge="1">
                  <a:txBody>
                    <a:bodyPr/>
                    <a:lstStyle/>
                    <a:p>
                      <a:pPr algn="ctr" fontAlgn="ctr"/>
                      <a:endParaRPr lang="en-US" sz="700" b="0" i="0" u="none" strike="noStrike" dirty="0">
                        <a:solidFill>
                          <a:srgbClr val="000000"/>
                        </a:solidFill>
                        <a:effectLst/>
                        <a:latin typeface="Calibri" panose="020F0502020204030204" pitchFamily="34" charset="0"/>
                      </a:endParaRPr>
                    </a:p>
                  </a:txBody>
                  <a:tcPr marL="831" marR="831" marT="831" marB="0" anchor="ctr"/>
                </a:tc>
                <a:tc>
                  <a:txBody>
                    <a:bodyPr/>
                    <a:lstStyle/>
                    <a:p>
                      <a:pPr algn="ctr" fontAlgn="ctr"/>
                      <a:r>
                        <a:rPr lang="en-US" sz="800" u="none" strike="noStrike" dirty="0">
                          <a:effectLst/>
                        </a:rPr>
                        <a:t>FIP-129 From 08/01/2024 to 03/02/2024</a:t>
                      </a:r>
                      <a:endParaRPr lang="en-US" sz="800" b="0" i="0" u="none" strike="noStrike" dirty="0">
                        <a:solidFill>
                          <a:srgbClr val="000000"/>
                        </a:solidFill>
                        <a:effectLst/>
                        <a:latin typeface="Calibri" panose="020F0502020204030204" pitchFamily="34" charset="0"/>
                      </a:endParaRPr>
                    </a:p>
                  </a:txBody>
                  <a:tcPr marL="831" marR="831" marT="831" marB="0" anchor="ctr"/>
                </a:tc>
                <a:tc>
                  <a:txBody>
                    <a:bodyPr/>
                    <a:lstStyle/>
                    <a:p>
                      <a:pPr algn="ctr" fontAlgn="ctr"/>
                      <a:r>
                        <a:rPr lang="en-IN" sz="800" u="none" strike="noStrike" dirty="0">
                          <a:effectLst/>
                        </a:rPr>
                        <a:t>-</a:t>
                      </a:r>
                      <a:endParaRPr lang="en-IN" sz="800" b="0" i="0" u="none" strike="noStrike" dirty="0">
                        <a:solidFill>
                          <a:srgbClr val="000000"/>
                        </a:solidFill>
                        <a:effectLst/>
                        <a:latin typeface="Calibri" panose="020F0502020204030204" pitchFamily="34" charset="0"/>
                      </a:endParaRPr>
                    </a:p>
                  </a:txBody>
                  <a:tcPr marL="831" marR="831" marT="831" marB="0" anchor="ctr"/>
                </a:tc>
                <a:extLst>
                  <a:ext uri="{0D108BD9-81ED-4DB2-BD59-A6C34878D82A}">
                    <a16:rowId xmlns:a16="http://schemas.microsoft.com/office/drawing/2014/main" xmlns="" val="1000032486"/>
                  </a:ext>
                </a:extLst>
              </a:tr>
              <a:tr h="48191">
                <a:tc vMerge="1">
                  <a:txBody>
                    <a:bodyPr/>
                    <a:lstStyle/>
                    <a:p>
                      <a:endParaRPr lang="en-IN"/>
                    </a:p>
                  </a:txBody>
                  <a:tcPr/>
                </a:tc>
                <a:tc vMerge="1">
                  <a:txBody>
                    <a:bodyPr/>
                    <a:lstStyle/>
                    <a:p>
                      <a:endParaRPr lang="en-IN"/>
                    </a:p>
                  </a:txBody>
                  <a:tcPr/>
                </a:tc>
                <a:tc vMerge="1">
                  <a:txBody>
                    <a:bodyPr/>
                    <a:lstStyle/>
                    <a:p>
                      <a:pPr algn="ctr" fontAlgn="ctr"/>
                      <a:endParaRPr lang="en-US" sz="700" b="0" i="0" u="none" strike="noStrike" dirty="0">
                        <a:solidFill>
                          <a:srgbClr val="000000"/>
                        </a:solidFill>
                        <a:effectLst/>
                        <a:latin typeface="Calibri" panose="020F0502020204030204" pitchFamily="34" charset="0"/>
                      </a:endParaRPr>
                    </a:p>
                  </a:txBody>
                  <a:tcPr marL="831" marR="831" marT="831" marB="0" anchor="ctr"/>
                </a:tc>
                <a:tc vMerge="1">
                  <a:txBody>
                    <a:bodyPr/>
                    <a:lstStyle/>
                    <a:p>
                      <a:pPr algn="ctr" fontAlgn="ctr"/>
                      <a:endParaRPr lang="en-US" sz="700" b="0" i="0" u="none" strike="noStrike" dirty="0">
                        <a:solidFill>
                          <a:srgbClr val="000000"/>
                        </a:solidFill>
                        <a:effectLst/>
                        <a:latin typeface="Calibri" panose="020F0502020204030204" pitchFamily="34" charset="0"/>
                      </a:endParaRPr>
                    </a:p>
                  </a:txBody>
                  <a:tcPr marL="831" marR="831" marT="831" marB="0" anchor="ctr"/>
                </a:tc>
                <a:tc rowSpan="2">
                  <a:txBody>
                    <a:bodyPr/>
                    <a:lstStyle/>
                    <a:p>
                      <a:pPr algn="ctr" fontAlgn="ctr"/>
                      <a:r>
                        <a:rPr lang="en-US" sz="800" u="none" strike="noStrike">
                          <a:effectLst/>
                        </a:rPr>
                        <a:t>FIP-128 From 11/09/2023 to 07/10/2023</a:t>
                      </a:r>
                      <a:endParaRPr lang="en-US" sz="800" b="0" i="0" u="none" strike="noStrike">
                        <a:solidFill>
                          <a:srgbClr val="000000"/>
                        </a:solidFill>
                        <a:effectLst/>
                        <a:latin typeface="Calibri" panose="020F0502020204030204" pitchFamily="34" charset="0"/>
                      </a:endParaRPr>
                    </a:p>
                  </a:txBody>
                  <a:tcPr marL="831" marR="831" marT="831" marB="0" anchor="ctr"/>
                </a:tc>
                <a:tc>
                  <a:txBody>
                    <a:bodyPr/>
                    <a:lstStyle/>
                    <a:p>
                      <a:pPr algn="ctr" fontAlgn="ctr"/>
                      <a:r>
                        <a:rPr lang="en-IN" sz="800" u="none" strike="noStrike" dirty="0">
                          <a:effectLst/>
                        </a:rPr>
                        <a:t>2</a:t>
                      </a:r>
                      <a:endParaRPr lang="en-IN" sz="800" b="0" i="0" u="none" strike="noStrike" dirty="0">
                        <a:solidFill>
                          <a:srgbClr val="000000"/>
                        </a:solidFill>
                        <a:effectLst/>
                        <a:latin typeface="Calibri" panose="020F0502020204030204" pitchFamily="34" charset="0"/>
                      </a:endParaRPr>
                    </a:p>
                  </a:txBody>
                  <a:tcPr marL="831" marR="831" marT="831" marB="0" anchor="ctr"/>
                </a:tc>
                <a:extLst>
                  <a:ext uri="{0D108BD9-81ED-4DB2-BD59-A6C34878D82A}">
                    <a16:rowId xmlns:a16="http://schemas.microsoft.com/office/drawing/2014/main" xmlns="" val="1889068259"/>
                  </a:ext>
                </a:extLst>
              </a:tr>
              <a:tr h="50892">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fontAlgn="ctr"/>
                      <a:r>
                        <a:rPr lang="en-IN" sz="800" u="none" strike="noStrike" dirty="0">
                          <a:effectLst/>
                        </a:rPr>
                        <a:t>2</a:t>
                      </a:r>
                      <a:endParaRPr lang="en-IN" sz="800" b="0" i="0" u="none" strike="noStrike" dirty="0">
                        <a:solidFill>
                          <a:srgbClr val="000000"/>
                        </a:solidFill>
                        <a:effectLst/>
                        <a:latin typeface="Calibri" panose="020F0502020204030204" pitchFamily="34" charset="0"/>
                      </a:endParaRPr>
                    </a:p>
                  </a:txBody>
                  <a:tcPr marL="831" marR="831" marT="831" marB="0" anchor="ctr"/>
                </a:tc>
                <a:extLst>
                  <a:ext uri="{0D108BD9-81ED-4DB2-BD59-A6C34878D82A}">
                    <a16:rowId xmlns:a16="http://schemas.microsoft.com/office/drawing/2014/main" xmlns="" val="2051715923"/>
                  </a:ext>
                </a:extLst>
              </a:tr>
              <a:tr h="48191">
                <a:tc>
                  <a:txBody>
                    <a:bodyPr/>
                    <a:lstStyle/>
                    <a:p>
                      <a:pPr algn="ctr" fontAlgn="ctr"/>
                      <a:r>
                        <a:rPr lang="en-IN" sz="800" u="none" strike="noStrike">
                          <a:effectLst/>
                        </a:rPr>
                        <a:t>13</a:t>
                      </a:r>
                      <a:endParaRPr lang="en-IN" sz="800" b="0" i="0" u="none" strike="noStrike">
                        <a:solidFill>
                          <a:srgbClr val="000000"/>
                        </a:solidFill>
                        <a:effectLst/>
                        <a:latin typeface="Calibri" panose="020F0502020204030204" pitchFamily="34" charset="0"/>
                      </a:endParaRPr>
                    </a:p>
                  </a:txBody>
                  <a:tcPr marL="831" marR="831" marT="831" marB="0" anchor="ctr"/>
                </a:tc>
                <a:tc>
                  <a:txBody>
                    <a:bodyPr/>
                    <a:lstStyle/>
                    <a:p>
                      <a:pPr algn="ctr" fontAlgn="ctr"/>
                      <a:r>
                        <a:rPr lang="en-IN" sz="800" u="none" strike="noStrike">
                          <a:effectLst/>
                        </a:rPr>
                        <a:t>Prof. B.R. Kataria</a:t>
                      </a:r>
                      <a:endParaRPr lang="en-IN" sz="800" b="0" i="0" u="none" strike="noStrike">
                        <a:solidFill>
                          <a:srgbClr val="000000"/>
                        </a:solidFill>
                        <a:effectLst/>
                        <a:latin typeface="Calibri" panose="020F0502020204030204" pitchFamily="34" charset="0"/>
                      </a:endParaRPr>
                    </a:p>
                  </a:txBody>
                  <a:tcPr marL="831" marR="831" marT="831" marB="0" anchor="ctr"/>
                </a:tc>
                <a:tc>
                  <a:txBody>
                    <a:bodyPr/>
                    <a:lstStyle/>
                    <a:p>
                      <a:pPr algn="ctr" fontAlgn="ctr"/>
                      <a:r>
                        <a:rPr lang="en-US" sz="800" b="0" i="0" u="none" strike="noStrike" dirty="0">
                          <a:solidFill>
                            <a:srgbClr val="000000"/>
                          </a:solidFill>
                          <a:effectLst/>
                          <a:latin typeface="Calibri" panose="020F0502020204030204" pitchFamily="34" charset="0"/>
                        </a:rPr>
                        <a:t>Applied Physics</a:t>
                      </a:r>
                    </a:p>
                  </a:txBody>
                  <a:tcPr marL="831" marR="831" marT="831" marB="0" anchor="ctr"/>
                </a:tc>
                <a:tc>
                  <a:txBody>
                    <a:bodyPr/>
                    <a:lstStyle/>
                    <a:p>
                      <a:pPr algn="ctr" fontAlgn="ctr"/>
                      <a:r>
                        <a:rPr lang="en-US" sz="800" b="0" i="0" u="none" strike="noStrike" dirty="0">
                          <a:solidFill>
                            <a:srgbClr val="000000"/>
                          </a:solidFill>
                          <a:effectLst/>
                          <a:latin typeface="Calibri" panose="020F0502020204030204" pitchFamily="34" charset="0"/>
                        </a:rPr>
                        <a:t>Department of  Nanoscience and Advanced Material</a:t>
                      </a:r>
                    </a:p>
                  </a:txBody>
                  <a:tcPr marL="831" marR="831" marT="831" marB="0" anchor="ctr"/>
                </a:tc>
                <a:tc>
                  <a:txBody>
                    <a:bodyPr/>
                    <a:lstStyle/>
                    <a:p>
                      <a:pPr algn="ctr" fontAlgn="ctr"/>
                      <a:r>
                        <a:rPr lang="en-US" sz="800" u="none" strike="noStrike">
                          <a:effectLst/>
                        </a:rPr>
                        <a:t>FIP-130 From 26/02/2024 to 23/03/2024</a:t>
                      </a:r>
                      <a:endParaRPr lang="en-US" sz="800" b="0" i="0" u="none" strike="noStrike">
                        <a:solidFill>
                          <a:srgbClr val="000000"/>
                        </a:solidFill>
                        <a:effectLst/>
                        <a:latin typeface="Calibri" panose="020F0502020204030204" pitchFamily="34" charset="0"/>
                      </a:endParaRPr>
                    </a:p>
                  </a:txBody>
                  <a:tcPr marL="831" marR="831" marT="831" marB="0" anchor="ctr"/>
                </a:tc>
                <a:tc>
                  <a:txBody>
                    <a:bodyPr/>
                    <a:lstStyle/>
                    <a:p>
                      <a:pPr algn="ctr" fontAlgn="ctr"/>
                      <a:r>
                        <a:rPr lang="en-IN" sz="800" u="none" strike="noStrike" dirty="0">
                          <a:effectLst/>
                        </a:rPr>
                        <a:t>2</a:t>
                      </a:r>
                      <a:endParaRPr lang="en-IN" sz="800" b="0" i="0" u="none" strike="noStrike" dirty="0">
                        <a:solidFill>
                          <a:srgbClr val="000000"/>
                        </a:solidFill>
                        <a:effectLst/>
                        <a:latin typeface="Calibri" panose="020F0502020204030204" pitchFamily="34" charset="0"/>
                      </a:endParaRPr>
                    </a:p>
                  </a:txBody>
                  <a:tcPr marL="831" marR="831" marT="831" marB="0" anchor="ctr"/>
                </a:tc>
                <a:extLst>
                  <a:ext uri="{0D108BD9-81ED-4DB2-BD59-A6C34878D82A}">
                    <a16:rowId xmlns:a16="http://schemas.microsoft.com/office/drawing/2014/main" xmlns="" val="4176072442"/>
                  </a:ext>
                </a:extLst>
              </a:tr>
              <a:tr h="65640">
                <a:tc rowSpan="3">
                  <a:txBody>
                    <a:bodyPr/>
                    <a:lstStyle/>
                    <a:p>
                      <a:pPr algn="ctr" fontAlgn="ctr"/>
                      <a:r>
                        <a:rPr lang="en-IN" sz="800" u="none" strike="noStrike">
                          <a:effectLst/>
                        </a:rPr>
                        <a:t>14</a:t>
                      </a:r>
                      <a:endParaRPr lang="en-IN" sz="800" b="0" i="0" u="none" strike="noStrike">
                        <a:solidFill>
                          <a:srgbClr val="000000"/>
                        </a:solidFill>
                        <a:effectLst/>
                        <a:latin typeface="Calibri" panose="020F0502020204030204" pitchFamily="34" charset="0"/>
                      </a:endParaRPr>
                    </a:p>
                  </a:txBody>
                  <a:tcPr marL="831" marR="831" marT="831" marB="0" anchor="ctr"/>
                </a:tc>
                <a:tc rowSpan="3">
                  <a:txBody>
                    <a:bodyPr/>
                    <a:lstStyle/>
                    <a:p>
                      <a:pPr algn="ctr" fontAlgn="ctr"/>
                      <a:r>
                        <a:rPr lang="en-IN" sz="800" u="none" strike="noStrike" dirty="0" err="1">
                          <a:effectLst/>
                        </a:rPr>
                        <a:t>Dr.</a:t>
                      </a:r>
                      <a:r>
                        <a:rPr lang="en-IN" sz="800" u="none" strike="noStrike" dirty="0">
                          <a:effectLst/>
                        </a:rPr>
                        <a:t> Sanjivbhai Oza</a:t>
                      </a:r>
                      <a:endParaRPr lang="en-IN" sz="800" b="0" i="0" u="none" strike="noStrike" dirty="0">
                        <a:solidFill>
                          <a:srgbClr val="000000"/>
                        </a:solidFill>
                        <a:effectLst/>
                        <a:latin typeface="Calibri" panose="020F0502020204030204" pitchFamily="34" charset="0"/>
                      </a:endParaRPr>
                    </a:p>
                  </a:txBody>
                  <a:tcPr marL="831" marR="831" marT="831" marB="0" anchor="ctr"/>
                </a:tc>
                <a:tc rowSpan="3">
                  <a:txBody>
                    <a:bodyPr/>
                    <a:lstStyle/>
                    <a:p>
                      <a:pPr algn="ctr" fontAlgn="ctr"/>
                      <a:r>
                        <a:rPr lang="en-US" sz="800" b="0" u="none" strike="noStrike" dirty="0">
                          <a:solidFill>
                            <a:srgbClr val="000000"/>
                          </a:solidFill>
                          <a:effectLst/>
                        </a:rPr>
                        <a:t>Holistic &amp; Multidisciplinary Education, Indian Knowledge Systems</a:t>
                      </a:r>
                      <a:endParaRPr lang="en-US" sz="800" b="0" i="0" u="none" strike="noStrike" dirty="0">
                        <a:solidFill>
                          <a:srgbClr val="000000"/>
                        </a:solidFill>
                        <a:effectLst/>
                        <a:latin typeface="Calibri" panose="020F0502020204030204" pitchFamily="34" charset="0"/>
                      </a:endParaRPr>
                    </a:p>
                  </a:txBody>
                  <a:tcPr marL="831" marR="831" marT="831" marB="0" anchor="ctr"/>
                </a:tc>
                <a:tc rowSpan="3">
                  <a:txBody>
                    <a:bodyPr/>
                    <a:lstStyle/>
                    <a:p>
                      <a:pPr algn="ctr" fontAlgn="ctr"/>
                      <a:r>
                        <a:rPr lang="en-US" sz="800" b="0" u="none" strike="noStrike" dirty="0">
                          <a:solidFill>
                            <a:srgbClr val="000000"/>
                          </a:solidFill>
                          <a:effectLst/>
                        </a:rPr>
                        <a:t>Gujarat Ayurveda University, Jamnagar</a:t>
                      </a:r>
                      <a:endParaRPr lang="en-US" sz="800" b="0" i="0" u="none" strike="noStrike" dirty="0">
                        <a:solidFill>
                          <a:srgbClr val="000000"/>
                        </a:solidFill>
                        <a:effectLst/>
                        <a:latin typeface="Calibri" panose="020F0502020204030204" pitchFamily="34" charset="0"/>
                      </a:endParaRPr>
                    </a:p>
                  </a:txBody>
                  <a:tcPr marL="831" marR="831" marT="831" marB="0" anchor="ctr"/>
                </a:tc>
                <a:tc rowSpan="2">
                  <a:txBody>
                    <a:bodyPr/>
                    <a:lstStyle/>
                    <a:p>
                      <a:pPr algn="ctr" fontAlgn="ctr"/>
                      <a:r>
                        <a:rPr lang="en-US" sz="800" u="none" strike="noStrike">
                          <a:effectLst/>
                        </a:rPr>
                        <a:t>FIP-130 From 26/02/2024 to 23/03/2024</a:t>
                      </a:r>
                      <a:endParaRPr lang="en-US" sz="800" b="0" i="0" u="none" strike="noStrike">
                        <a:solidFill>
                          <a:srgbClr val="000000"/>
                        </a:solidFill>
                        <a:effectLst/>
                        <a:latin typeface="Calibri" panose="020F0502020204030204" pitchFamily="34" charset="0"/>
                      </a:endParaRPr>
                    </a:p>
                  </a:txBody>
                  <a:tcPr marL="831" marR="831" marT="831" marB="0" anchor="ctr"/>
                </a:tc>
                <a:tc>
                  <a:txBody>
                    <a:bodyPr/>
                    <a:lstStyle/>
                    <a:p>
                      <a:pPr algn="ctr" fontAlgn="ctr"/>
                      <a:r>
                        <a:rPr lang="en-IN" sz="800" u="none" strike="noStrike" dirty="0">
                          <a:effectLst/>
                        </a:rPr>
                        <a:t>2</a:t>
                      </a:r>
                      <a:endParaRPr lang="en-IN" sz="800" b="0" i="0" u="none" strike="noStrike" dirty="0">
                        <a:solidFill>
                          <a:srgbClr val="000000"/>
                        </a:solidFill>
                        <a:effectLst/>
                        <a:latin typeface="Calibri" panose="020F0502020204030204" pitchFamily="34" charset="0"/>
                      </a:endParaRPr>
                    </a:p>
                  </a:txBody>
                  <a:tcPr marL="831" marR="831" marT="831" marB="0" anchor="ctr"/>
                </a:tc>
                <a:extLst>
                  <a:ext uri="{0D108BD9-81ED-4DB2-BD59-A6C34878D82A}">
                    <a16:rowId xmlns:a16="http://schemas.microsoft.com/office/drawing/2014/main" xmlns="" val="105571633"/>
                  </a:ext>
                </a:extLst>
              </a:tr>
              <a:tr h="47776">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fontAlgn="ctr"/>
                      <a:r>
                        <a:rPr lang="en-IN" sz="800" u="none" strike="noStrike" dirty="0">
                          <a:effectLst/>
                        </a:rPr>
                        <a:t>2</a:t>
                      </a:r>
                      <a:endParaRPr lang="en-IN" sz="800" b="0" i="0" u="none" strike="noStrike" dirty="0">
                        <a:solidFill>
                          <a:srgbClr val="000000"/>
                        </a:solidFill>
                        <a:effectLst/>
                        <a:latin typeface="Calibri" panose="020F0502020204030204" pitchFamily="34" charset="0"/>
                      </a:endParaRPr>
                    </a:p>
                  </a:txBody>
                  <a:tcPr marL="831" marR="831" marT="831" marB="0" anchor="ctr"/>
                </a:tc>
                <a:extLst>
                  <a:ext uri="{0D108BD9-81ED-4DB2-BD59-A6C34878D82A}">
                    <a16:rowId xmlns:a16="http://schemas.microsoft.com/office/drawing/2014/main" xmlns="" val="1412152761"/>
                  </a:ext>
                </a:extLst>
              </a:tr>
              <a:tr h="47776">
                <a:tc vMerge="1">
                  <a:txBody>
                    <a:bodyPr/>
                    <a:lstStyle/>
                    <a:p>
                      <a:endParaRPr lang="en-IN"/>
                    </a:p>
                  </a:txBody>
                  <a:tcPr/>
                </a:tc>
                <a:tc vMerge="1">
                  <a:txBody>
                    <a:bodyPr/>
                    <a:lstStyle/>
                    <a:p>
                      <a:endParaRPr lang="en-IN"/>
                    </a:p>
                  </a:txBody>
                  <a:tcPr/>
                </a:tc>
                <a:tc vMerge="1">
                  <a:txBody>
                    <a:bodyPr/>
                    <a:lstStyle/>
                    <a:p>
                      <a:pPr algn="ctr" fontAlgn="ctr"/>
                      <a:endParaRPr lang="en-IN" sz="700" b="0" i="0" u="none" strike="noStrike" dirty="0">
                        <a:solidFill>
                          <a:srgbClr val="000000"/>
                        </a:solidFill>
                        <a:effectLst/>
                        <a:latin typeface="Calibri" panose="020F0502020204030204" pitchFamily="34" charset="0"/>
                      </a:endParaRPr>
                    </a:p>
                  </a:txBody>
                  <a:tcPr marL="831" marR="831" marT="831" marB="0" anchor="ctr"/>
                </a:tc>
                <a:tc vMerge="1">
                  <a:txBody>
                    <a:bodyPr/>
                    <a:lstStyle/>
                    <a:p>
                      <a:pPr algn="ctr" fontAlgn="ctr"/>
                      <a:endParaRPr lang="en-IN" sz="700" b="0" i="0" u="none" strike="noStrike" dirty="0">
                        <a:solidFill>
                          <a:srgbClr val="000000"/>
                        </a:solidFill>
                        <a:effectLst/>
                        <a:latin typeface="Calibri" panose="020F0502020204030204" pitchFamily="34" charset="0"/>
                      </a:endParaRPr>
                    </a:p>
                  </a:txBody>
                  <a:tcPr marL="831" marR="831" marT="831" marB="0" anchor="ctr"/>
                </a:tc>
                <a:tc>
                  <a:txBody>
                    <a:bodyPr/>
                    <a:lstStyle/>
                    <a:p>
                      <a:pPr algn="ctr" fontAlgn="ctr"/>
                      <a:r>
                        <a:rPr lang="en-IN" sz="800" u="none" strike="noStrike">
                          <a:effectLst/>
                        </a:rPr>
                        <a:t> </a:t>
                      </a:r>
                      <a:endParaRPr lang="en-IN" sz="800" b="0" i="0" u="none" strike="noStrike">
                        <a:solidFill>
                          <a:srgbClr val="000000"/>
                        </a:solidFill>
                        <a:effectLst/>
                        <a:latin typeface="Calibri" panose="020F0502020204030204" pitchFamily="34" charset="0"/>
                      </a:endParaRPr>
                    </a:p>
                  </a:txBody>
                  <a:tcPr marL="831" marR="831" marT="831" marB="0" anchor="ctr"/>
                </a:tc>
                <a:tc>
                  <a:txBody>
                    <a:bodyPr/>
                    <a:lstStyle/>
                    <a:p>
                      <a:pPr algn="ctr" fontAlgn="ctr"/>
                      <a:r>
                        <a:rPr lang="en-IN" sz="800" u="none" strike="noStrike" dirty="0">
                          <a:effectLst/>
                        </a:rPr>
                        <a:t>2</a:t>
                      </a:r>
                      <a:endParaRPr lang="en-IN" sz="800" b="0" i="0" u="none" strike="noStrike" dirty="0">
                        <a:solidFill>
                          <a:srgbClr val="000000"/>
                        </a:solidFill>
                        <a:effectLst/>
                        <a:latin typeface="Calibri" panose="020F0502020204030204" pitchFamily="34" charset="0"/>
                      </a:endParaRPr>
                    </a:p>
                  </a:txBody>
                  <a:tcPr marL="831" marR="831" marT="831" marB="0" anchor="ctr"/>
                </a:tc>
                <a:extLst>
                  <a:ext uri="{0D108BD9-81ED-4DB2-BD59-A6C34878D82A}">
                    <a16:rowId xmlns:a16="http://schemas.microsoft.com/office/drawing/2014/main" xmlns="" val="3660868545"/>
                  </a:ext>
                </a:extLst>
              </a:tr>
              <a:tr h="87243">
                <a:tc rowSpan="8">
                  <a:txBody>
                    <a:bodyPr/>
                    <a:lstStyle/>
                    <a:p>
                      <a:pPr algn="ctr" fontAlgn="ctr"/>
                      <a:r>
                        <a:rPr lang="en-IN" sz="800" u="none" strike="noStrike">
                          <a:effectLst/>
                        </a:rPr>
                        <a:t>15</a:t>
                      </a:r>
                      <a:endParaRPr lang="en-IN" sz="800" b="0" i="0" u="none" strike="noStrike">
                        <a:solidFill>
                          <a:srgbClr val="000000"/>
                        </a:solidFill>
                        <a:effectLst/>
                        <a:latin typeface="Calibri" panose="020F0502020204030204" pitchFamily="34" charset="0"/>
                      </a:endParaRPr>
                    </a:p>
                  </a:txBody>
                  <a:tcPr marL="831" marR="831" marT="831" marB="0" anchor="ctr"/>
                </a:tc>
                <a:tc rowSpan="8">
                  <a:txBody>
                    <a:bodyPr/>
                    <a:lstStyle/>
                    <a:p>
                      <a:pPr algn="ctr" fontAlgn="ctr"/>
                      <a:r>
                        <a:rPr lang="en-IN" sz="800" u="none" strike="noStrike" dirty="0">
                          <a:effectLst/>
                        </a:rPr>
                        <a:t>Dr. Balvant Jani</a:t>
                      </a:r>
                      <a:endParaRPr lang="en-IN" sz="800" b="0" i="0" u="none" strike="noStrike" dirty="0">
                        <a:solidFill>
                          <a:srgbClr val="000000"/>
                        </a:solidFill>
                        <a:effectLst/>
                        <a:latin typeface="Calibri" panose="020F0502020204030204" pitchFamily="34" charset="0"/>
                      </a:endParaRPr>
                    </a:p>
                  </a:txBody>
                  <a:tcPr marL="831" marR="831" marT="831" marB="0" anchor="ctr"/>
                </a:tc>
                <a:tc rowSpan="8">
                  <a:txBody>
                    <a:bodyPr/>
                    <a:lstStyle/>
                    <a:p>
                      <a:pPr algn="ctr" fontAlgn="ctr"/>
                      <a:r>
                        <a:rPr lang="en-US" sz="800" b="0" i="0" u="none" strike="noStrike" dirty="0">
                          <a:solidFill>
                            <a:srgbClr val="000000"/>
                          </a:solidFill>
                          <a:effectLst/>
                          <a:latin typeface="Calibri" panose="020F0502020204030204" pitchFamily="34" charset="0"/>
                        </a:rPr>
                        <a:t>Chancellor Shri Harising Gaur University</a:t>
                      </a:r>
                    </a:p>
                  </a:txBody>
                  <a:tcPr marL="831" marR="831" marT="831" marB="0" anchor="ctr"/>
                </a:tc>
                <a:tc rowSpan="8">
                  <a:txBody>
                    <a:bodyPr/>
                    <a:lstStyle/>
                    <a:p>
                      <a:pPr algn="ctr" fontAlgn="ctr"/>
                      <a:r>
                        <a:rPr lang="en-US" sz="800" b="0" i="0" u="none" strike="noStrike" dirty="0">
                          <a:solidFill>
                            <a:srgbClr val="000000"/>
                          </a:solidFill>
                          <a:effectLst/>
                          <a:latin typeface="Calibri" panose="020F0502020204030204" pitchFamily="34" charset="0"/>
                        </a:rPr>
                        <a:t>IKS, Literature</a:t>
                      </a:r>
                    </a:p>
                  </a:txBody>
                  <a:tcPr marL="831" marR="831" marT="831" marB="0" anchor="ctr"/>
                </a:tc>
                <a:tc>
                  <a:txBody>
                    <a:bodyPr/>
                    <a:lstStyle/>
                    <a:p>
                      <a:pPr algn="ctr" fontAlgn="ctr"/>
                      <a:r>
                        <a:rPr lang="en-US" sz="800" u="none" strike="noStrike">
                          <a:effectLst/>
                        </a:rPr>
                        <a:t>FIP-130 From 26/02/2024 to 23/03/2024</a:t>
                      </a:r>
                      <a:endParaRPr lang="en-US" sz="800" b="0" i="0" u="none" strike="noStrike">
                        <a:solidFill>
                          <a:srgbClr val="000000"/>
                        </a:solidFill>
                        <a:effectLst/>
                        <a:latin typeface="Calibri" panose="020F0502020204030204" pitchFamily="34" charset="0"/>
                      </a:endParaRPr>
                    </a:p>
                  </a:txBody>
                  <a:tcPr marL="831" marR="831" marT="831" marB="0" anchor="ctr"/>
                </a:tc>
                <a:tc>
                  <a:txBody>
                    <a:bodyPr/>
                    <a:lstStyle/>
                    <a:p>
                      <a:pPr algn="ctr" fontAlgn="ctr"/>
                      <a:r>
                        <a:rPr lang="en-IN" sz="800" u="none" strike="noStrike" dirty="0">
                          <a:effectLst/>
                        </a:rPr>
                        <a:t>2</a:t>
                      </a:r>
                      <a:endParaRPr lang="en-IN" sz="800" b="0" i="0" u="none" strike="noStrike" dirty="0">
                        <a:solidFill>
                          <a:srgbClr val="000000"/>
                        </a:solidFill>
                        <a:effectLst/>
                        <a:latin typeface="Calibri" panose="020F0502020204030204" pitchFamily="34" charset="0"/>
                      </a:endParaRPr>
                    </a:p>
                  </a:txBody>
                  <a:tcPr marL="831" marR="831" marT="831" marB="0" anchor="ctr"/>
                </a:tc>
                <a:extLst>
                  <a:ext uri="{0D108BD9-81ED-4DB2-BD59-A6C34878D82A}">
                    <a16:rowId xmlns:a16="http://schemas.microsoft.com/office/drawing/2014/main" xmlns="" val="3391002135"/>
                  </a:ext>
                </a:extLst>
              </a:tr>
              <a:tr h="48191">
                <a:tc vMerge="1">
                  <a:txBody>
                    <a:bodyPr/>
                    <a:lstStyle/>
                    <a:p>
                      <a:endParaRPr lang="en-IN"/>
                    </a:p>
                  </a:txBody>
                  <a:tcPr/>
                </a:tc>
                <a:tc vMerge="1">
                  <a:txBody>
                    <a:bodyPr/>
                    <a:lstStyle/>
                    <a:p>
                      <a:endParaRPr lang="en-IN"/>
                    </a:p>
                  </a:txBody>
                  <a:tcPr/>
                </a:tc>
                <a:tc vMerge="1">
                  <a:txBody>
                    <a:bodyPr/>
                    <a:lstStyle/>
                    <a:p>
                      <a:pPr algn="l" fontAlgn="ctr"/>
                      <a:endParaRPr lang="en-IN" sz="700" b="0" i="0" u="none" strike="noStrike">
                        <a:solidFill>
                          <a:srgbClr val="000000"/>
                        </a:solidFill>
                        <a:effectLst/>
                        <a:latin typeface="Calibri" panose="020F0502020204030204" pitchFamily="34" charset="0"/>
                      </a:endParaRPr>
                    </a:p>
                  </a:txBody>
                  <a:tcPr marL="831" marR="831" marT="831" marB="0" anchor="ctr"/>
                </a:tc>
                <a:tc vMerge="1">
                  <a:txBody>
                    <a:bodyPr/>
                    <a:lstStyle/>
                    <a:p>
                      <a:pPr algn="l" fontAlgn="ctr"/>
                      <a:endParaRPr lang="en-IN" sz="700" b="0" i="0" u="none" strike="noStrike">
                        <a:solidFill>
                          <a:srgbClr val="000000"/>
                        </a:solidFill>
                        <a:effectLst/>
                        <a:latin typeface="Calibri" panose="020F0502020204030204" pitchFamily="34" charset="0"/>
                      </a:endParaRPr>
                    </a:p>
                  </a:txBody>
                  <a:tcPr marL="831" marR="831" marT="831" marB="0" anchor="ctr"/>
                </a:tc>
                <a:tc>
                  <a:txBody>
                    <a:bodyPr/>
                    <a:lstStyle/>
                    <a:p>
                      <a:pPr algn="ctr" fontAlgn="ctr"/>
                      <a:r>
                        <a:rPr lang="en-IN" sz="800" u="none" strike="noStrike">
                          <a:effectLst/>
                        </a:rPr>
                        <a:t> </a:t>
                      </a:r>
                      <a:endParaRPr lang="en-IN" sz="800" b="0" i="0" u="none" strike="noStrike">
                        <a:solidFill>
                          <a:srgbClr val="000000"/>
                        </a:solidFill>
                        <a:effectLst/>
                        <a:latin typeface="Calibri" panose="020F0502020204030204" pitchFamily="34" charset="0"/>
                      </a:endParaRPr>
                    </a:p>
                  </a:txBody>
                  <a:tcPr marL="831" marR="831" marT="831" marB="0" anchor="ctr"/>
                </a:tc>
                <a:tc>
                  <a:txBody>
                    <a:bodyPr/>
                    <a:lstStyle/>
                    <a:p>
                      <a:pPr algn="ctr" fontAlgn="ctr"/>
                      <a:r>
                        <a:rPr lang="en-IN" sz="800" u="none" strike="noStrike" dirty="0">
                          <a:effectLst/>
                        </a:rPr>
                        <a:t>2</a:t>
                      </a:r>
                      <a:endParaRPr lang="en-IN" sz="800" b="0" i="0" u="none" strike="noStrike" dirty="0">
                        <a:solidFill>
                          <a:srgbClr val="000000"/>
                        </a:solidFill>
                        <a:effectLst/>
                        <a:latin typeface="Calibri" panose="020F0502020204030204" pitchFamily="34" charset="0"/>
                      </a:endParaRPr>
                    </a:p>
                  </a:txBody>
                  <a:tcPr marL="831" marR="831" marT="831" marB="0" anchor="ctr"/>
                </a:tc>
                <a:extLst>
                  <a:ext uri="{0D108BD9-81ED-4DB2-BD59-A6C34878D82A}">
                    <a16:rowId xmlns:a16="http://schemas.microsoft.com/office/drawing/2014/main" xmlns="" val="804119712"/>
                  </a:ext>
                </a:extLst>
              </a:tr>
              <a:tr h="44037">
                <a:tc vMerge="1">
                  <a:txBody>
                    <a:bodyPr/>
                    <a:lstStyle/>
                    <a:p>
                      <a:endParaRPr lang="en-IN"/>
                    </a:p>
                  </a:txBody>
                  <a:tcPr/>
                </a:tc>
                <a:tc vMerge="1">
                  <a:txBody>
                    <a:bodyPr/>
                    <a:lstStyle/>
                    <a:p>
                      <a:endParaRPr lang="en-IN"/>
                    </a:p>
                  </a:txBody>
                  <a:tcPr/>
                </a:tc>
                <a:tc vMerge="1">
                  <a:txBody>
                    <a:bodyPr/>
                    <a:lstStyle/>
                    <a:p>
                      <a:pPr algn="l" fontAlgn="ctr"/>
                      <a:endParaRPr lang="en-US" sz="700" b="0" i="0" u="none" strike="noStrike" dirty="0">
                        <a:solidFill>
                          <a:srgbClr val="000000"/>
                        </a:solidFill>
                        <a:effectLst/>
                        <a:latin typeface="Calibri" panose="020F0502020204030204" pitchFamily="34" charset="0"/>
                      </a:endParaRPr>
                    </a:p>
                  </a:txBody>
                  <a:tcPr marL="831" marR="831" marT="831" marB="0" anchor="ctr"/>
                </a:tc>
                <a:tc vMerge="1">
                  <a:txBody>
                    <a:bodyPr/>
                    <a:lstStyle/>
                    <a:p>
                      <a:pPr algn="l" fontAlgn="ctr"/>
                      <a:endParaRPr lang="en-US" sz="700" b="0" i="0" u="none" strike="noStrike" dirty="0">
                        <a:solidFill>
                          <a:srgbClr val="000000"/>
                        </a:solidFill>
                        <a:effectLst/>
                        <a:latin typeface="Calibri" panose="020F0502020204030204" pitchFamily="34" charset="0"/>
                      </a:endParaRPr>
                    </a:p>
                  </a:txBody>
                  <a:tcPr marL="831" marR="831" marT="831" marB="0" anchor="ctr"/>
                </a:tc>
                <a:tc rowSpan="2">
                  <a:txBody>
                    <a:bodyPr/>
                    <a:lstStyle/>
                    <a:p>
                      <a:pPr algn="ctr" fontAlgn="ctr"/>
                      <a:r>
                        <a:rPr lang="en-US" sz="800" u="none" strike="noStrike">
                          <a:effectLst/>
                        </a:rPr>
                        <a:t>FIP-128 From 11/09/2023 to 07/10/2023</a:t>
                      </a:r>
                      <a:endParaRPr lang="en-US" sz="800" b="0" i="0" u="none" strike="noStrike">
                        <a:solidFill>
                          <a:srgbClr val="000000"/>
                        </a:solidFill>
                        <a:effectLst/>
                        <a:latin typeface="Calibri" panose="020F0502020204030204" pitchFamily="34" charset="0"/>
                      </a:endParaRPr>
                    </a:p>
                  </a:txBody>
                  <a:tcPr marL="831" marR="831" marT="831" marB="0" anchor="ctr"/>
                </a:tc>
                <a:tc>
                  <a:txBody>
                    <a:bodyPr/>
                    <a:lstStyle/>
                    <a:p>
                      <a:pPr algn="ctr" fontAlgn="ctr"/>
                      <a:r>
                        <a:rPr lang="en-IN" sz="800" u="none" strike="noStrike" dirty="0">
                          <a:effectLst/>
                        </a:rPr>
                        <a:t>2</a:t>
                      </a:r>
                      <a:endParaRPr lang="en-IN" sz="800" b="0" i="0" u="none" strike="noStrike" dirty="0">
                        <a:solidFill>
                          <a:srgbClr val="000000"/>
                        </a:solidFill>
                        <a:effectLst/>
                        <a:latin typeface="Calibri" panose="020F0502020204030204" pitchFamily="34" charset="0"/>
                      </a:endParaRPr>
                    </a:p>
                  </a:txBody>
                  <a:tcPr marL="831" marR="831" marT="831" marB="0" anchor="ctr"/>
                </a:tc>
                <a:extLst>
                  <a:ext uri="{0D108BD9-81ED-4DB2-BD59-A6C34878D82A}">
                    <a16:rowId xmlns:a16="http://schemas.microsoft.com/office/drawing/2014/main" xmlns="" val="1460338859"/>
                  </a:ext>
                </a:extLst>
              </a:tr>
              <a:tr h="0">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fontAlgn="ctr"/>
                      <a:r>
                        <a:rPr lang="en-IN" sz="800" u="none" strike="noStrike" dirty="0">
                          <a:effectLst/>
                        </a:rPr>
                        <a:t>2</a:t>
                      </a:r>
                      <a:endParaRPr lang="en-IN" sz="800" b="0" i="0" u="none" strike="noStrike" dirty="0">
                        <a:solidFill>
                          <a:srgbClr val="000000"/>
                        </a:solidFill>
                        <a:effectLst/>
                        <a:latin typeface="Calibri" panose="020F0502020204030204" pitchFamily="34" charset="0"/>
                      </a:endParaRPr>
                    </a:p>
                  </a:txBody>
                  <a:tcPr marL="831" marR="831" marT="831" marB="0" anchor="ctr"/>
                </a:tc>
                <a:extLst>
                  <a:ext uri="{0D108BD9-81ED-4DB2-BD59-A6C34878D82A}">
                    <a16:rowId xmlns:a16="http://schemas.microsoft.com/office/drawing/2014/main" xmlns="" val="488242445"/>
                  </a:ext>
                </a:extLst>
              </a:tr>
              <a:tr h="48191">
                <a:tc vMerge="1">
                  <a:txBody>
                    <a:bodyPr/>
                    <a:lstStyle/>
                    <a:p>
                      <a:endParaRPr lang="en-IN"/>
                    </a:p>
                  </a:txBody>
                  <a:tcPr/>
                </a:tc>
                <a:tc vMerge="1">
                  <a:txBody>
                    <a:bodyPr/>
                    <a:lstStyle/>
                    <a:p>
                      <a:endParaRPr lang="en-IN"/>
                    </a:p>
                  </a:txBody>
                  <a:tcPr/>
                </a:tc>
                <a:tc vMerge="1">
                  <a:txBody>
                    <a:bodyPr/>
                    <a:lstStyle/>
                    <a:p>
                      <a:pPr algn="l" fontAlgn="ctr"/>
                      <a:endParaRPr lang="en-US" sz="700" b="0" i="0" u="none" strike="noStrike" dirty="0">
                        <a:solidFill>
                          <a:srgbClr val="000000"/>
                        </a:solidFill>
                        <a:effectLst/>
                        <a:latin typeface="Calibri" panose="020F0502020204030204" pitchFamily="34" charset="0"/>
                      </a:endParaRPr>
                    </a:p>
                  </a:txBody>
                  <a:tcPr marL="831" marR="831" marT="831" marB="0" anchor="ctr"/>
                </a:tc>
                <a:tc vMerge="1">
                  <a:txBody>
                    <a:bodyPr/>
                    <a:lstStyle/>
                    <a:p>
                      <a:pPr algn="l" fontAlgn="ctr"/>
                      <a:endParaRPr lang="en-US" sz="700" b="0" i="0" u="none" strike="noStrike">
                        <a:solidFill>
                          <a:srgbClr val="000000"/>
                        </a:solidFill>
                        <a:effectLst/>
                        <a:latin typeface="Calibri" panose="020F0502020204030204" pitchFamily="34" charset="0"/>
                      </a:endParaRPr>
                    </a:p>
                  </a:txBody>
                  <a:tcPr marL="831" marR="831" marT="831" marB="0" anchor="ctr"/>
                </a:tc>
                <a:tc>
                  <a:txBody>
                    <a:bodyPr/>
                    <a:lstStyle/>
                    <a:p>
                      <a:pPr algn="ctr" fontAlgn="ctr"/>
                      <a:r>
                        <a:rPr lang="en-US" sz="800" u="none" strike="noStrike">
                          <a:effectLst/>
                        </a:rPr>
                        <a:t>FIP-126 From 22/11/2021 to 18/12/2021</a:t>
                      </a:r>
                      <a:endParaRPr lang="en-US" sz="800" b="0" i="0" u="none" strike="noStrike">
                        <a:solidFill>
                          <a:srgbClr val="000000"/>
                        </a:solidFill>
                        <a:effectLst/>
                        <a:latin typeface="Calibri" panose="020F0502020204030204" pitchFamily="34" charset="0"/>
                      </a:endParaRPr>
                    </a:p>
                  </a:txBody>
                  <a:tcPr marL="831" marR="831" marT="831" marB="0" anchor="ctr"/>
                </a:tc>
                <a:tc>
                  <a:txBody>
                    <a:bodyPr/>
                    <a:lstStyle/>
                    <a:p>
                      <a:pPr algn="ctr" fontAlgn="ctr"/>
                      <a:r>
                        <a:rPr lang="en-IN" sz="800" u="none" strike="noStrike" dirty="0">
                          <a:effectLst/>
                        </a:rPr>
                        <a:t>2</a:t>
                      </a:r>
                      <a:endParaRPr lang="en-IN" sz="800" b="0" i="0" u="none" strike="noStrike" dirty="0">
                        <a:solidFill>
                          <a:srgbClr val="000000"/>
                        </a:solidFill>
                        <a:effectLst/>
                        <a:latin typeface="Calibri" panose="020F0502020204030204" pitchFamily="34" charset="0"/>
                      </a:endParaRPr>
                    </a:p>
                  </a:txBody>
                  <a:tcPr marL="831" marR="831" marT="831" marB="0" anchor="ctr"/>
                </a:tc>
                <a:extLst>
                  <a:ext uri="{0D108BD9-81ED-4DB2-BD59-A6C34878D82A}">
                    <a16:rowId xmlns:a16="http://schemas.microsoft.com/office/drawing/2014/main" xmlns="" val="232747311"/>
                  </a:ext>
                </a:extLst>
              </a:tr>
              <a:tr h="46737">
                <a:tc vMerge="1">
                  <a:txBody>
                    <a:bodyPr/>
                    <a:lstStyle/>
                    <a:p>
                      <a:endParaRPr lang="en-IN"/>
                    </a:p>
                  </a:txBody>
                  <a:tcPr/>
                </a:tc>
                <a:tc vMerge="1">
                  <a:txBody>
                    <a:bodyPr/>
                    <a:lstStyle/>
                    <a:p>
                      <a:endParaRPr lang="en-IN"/>
                    </a:p>
                  </a:txBody>
                  <a:tcPr/>
                </a:tc>
                <a:tc vMerge="1">
                  <a:txBody>
                    <a:bodyPr/>
                    <a:lstStyle/>
                    <a:p>
                      <a:pPr algn="l" fontAlgn="ctr"/>
                      <a:endParaRPr lang="en-US" sz="700" b="0" i="0" u="none" strike="noStrike" dirty="0">
                        <a:solidFill>
                          <a:srgbClr val="000000"/>
                        </a:solidFill>
                        <a:effectLst/>
                        <a:latin typeface="Calibri" panose="020F0502020204030204" pitchFamily="34" charset="0"/>
                      </a:endParaRPr>
                    </a:p>
                  </a:txBody>
                  <a:tcPr marL="831" marR="831" marT="831" marB="0" anchor="ctr"/>
                </a:tc>
                <a:tc vMerge="1">
                  <a:txBody>
                    <a:bodyPr/>
                    <a:lstStyle/>
                    <a:p>
                      <a:pPr algn="l" fontAlgn="ctr"/>
                      <a:endParaRPr lang="en-US" sz="700" b="0" i="0" u="none" strike="noStrike" dirty="0">
                        <a:solidFill>
                          <a:srgbClr val="000000"/>
                        </a:solidFill>
                        <a:effectLst/>
                        <a:latin typeface="Calibri" panose="020F0502020204030204" pitchFamily="34" charset="0"/>
                      </a:endParaRPr>
                    </a:p>
                  </a:txBody>
                  <a:tcPr marL="831" marR="831" marT="831" marB="0" anchor="ctr"/>
                </a:tc>
                <a:tc>
                  <a:txBody>
                    <a:bodyPr/>
                    <a:lstStyle/>
                    <a:p>
                      <a:pPr algn="ctr" fontAlgn="ctr"/>
                      <a:r>
                        <a:rPr lang="en-US" sz="800" u="none" strike="noStrike">
                          <a:effectLst/>
                        </a:rPr>
                        <a:t>OP-122 From 09/03/2020 to 28/03/2020</a:t>
                      </a:r>
                      <a:endParaRPr lang="en-US" sz="800" b="0" i="0" u="none" strike="noStrike">
                        <a:solidFill>
                          <a:srgbClr val="000000"/>
                        </a:solidFill>
                        <a:effectLst/>
                        <a:latin typeface="Calibri" panose="020F0502020204030204" pitchFamily="34" charset="0"/>
                      </a:endParaRPr>
                    </a:p>
                  </a:txBody>
                  <a:tcPr marL="831" marR="831" marT="831" marB="0" anchor="ctr"/>
                </a:tc>
                <a:tc>
                  <a:txBody>
                    <a:bodyPr/>
                    <a:lstStyle/>
                    <a:p>
                      <a:pPr algn="ctr" fontAlgn="ctr"/>
                      <a:r>
                        <a:rPr lang="en-IN" sz="800" u="none" strike="noStrike" dirty="0">
                          <a:effectLst/>
                        </a:rPr>
                        <a:t>2</a:t>
                      </a:r>
                      <a:endParaRPr lang="en-IN" sz="800" b="0" i="0" u="none" strike="noStrike" dirty="0">
                        <a:solidFill>
                          <a:srgbClr val="000000"/>
                        </a:solidFill>
                        <a:effectLst/>
                        <a:latin typeface="Calibri" panose="020F0502020204030204" pitchFamily="34" charset="0"/>
                      </a:endParaRPr>
                    </a:p>
                  </a:txBody>
                  <a:tcPr marL="831" marR="831" marT="831" marB="0" anchor="ctr"/>
                </a:tc>
                <a:extLst>
                  <a:ext uri="{0D108BD9-81ED-4DB2-BD59-A6C34878D82A}">
                    <a16:rowId xmlns:a16="http://schemas.microsoft.com/office/drawing/2014/main" xmlns="" val="2682538063"/>
                  </a:ext>
                </a:extLst>
              </a:tr>
              <a:tr h="45699">
                <a:tc vMerge="1">
                  <a:txBody>
                    <a:bodyPr/>
                    <a:lstStyle/>
                    <a:p>
                      <a:endParaRPr lang="en-IN"/>
                    </a:p>
                  </a:txBody>
                  <a:tcPr/>
                </a:tc>
                <a:tc vMerge="1">
                  <a:txBody>
                    <a:bodyPr/>
                    <a:lstStyle/>
                    <a:p>
                      <a:endParaRPr lang="en-IN"/>
                    </a:p>
                  </a:txBody>
                  <a:tcPr/>
                </a:tc>
                <a:tc vMerge="1">
                  <a:txBody>
                    <a:bodyPr/>
                    <a:lstStyle/>
                    <a:p>
                      <a:pPr algn="l" fontAlgn="ctr"/>
                      <a:endParaRPr lang="en-US" sz="700" b="0" i="0" u="none" strike="noStrike" dirty="0">
                        <a:solidFill>
                          <a:srgbClr val="000000"/>
                        </a:solidFill>
                        <a:effectLst/>
                        <a:latin typeface="Calibri" panose="020F0502020204030204" pitchFamily="34" charset="0"/>
                      </a:endParaRPr>
                    </a:p>
                  </a:txBody>
                  <a:tcPr marL="831" marR="831" marT="831" marB="0" anchor="ctr"/>
                </a:tc>
                <a:tc vMerge="1">
                  <a:txBody>
                    <a:bodyPr/>
                    <a:lstStyle/>
                    <a:p>
                      <a:pPr algn="l" fontAlgn="ctr"/>
                      <a:endParaRPr lang="en-US" sz="700" b="0" i="0" u="none" strike="noStrike" dirty="0">
                        <a:solidFill>
                          <a:srgbClr val="000000"/>
                        </a:solidFill>
                        <a:effectLst/>
                        <a:latin typeface="Calibri" panose="020F0502020204030204" pitchFamily="34" charset="0"/>
                      </a:endParaRPr>
                    </a:p>
                  </a:txBody>
                  <a:tcPr marL="831" marR="831" marT="831" marB="0" anchor="ctr"/>
                </a:tc>
                <a:tc>
                  <a:txBody>
                    <a:bodyPr/>
                    <a:lstStyle/>
                    <a:p>
                      <a:pPr algn="ctr" fontAlgn="ctr"/>
                      <a:r>
                        <a:rPr lang="en-US" sz="800" u="none" strike="noStrike">
                          <a:effectLst/>
                        </a:rPr>
                        <a:t>OP-121 From 04/11/2019 to 23/11/2019</a:t>
                      </a:r>
                      <a:endParaRPr lang="en-US" sz="800" b="0" i="0" u="none" strike="noStrike">
                        <a:solidFill>
                          <a:srgbClr val="000000"/>
                        </a:solidFill>
                        <a:effectLst/>
                        <a:latin typeface="Calibri" panose="020F0502020204030204" pitchFamily="34" charset="0"/>
                      </a:endParaRPr>
                    </a:p>
                  </a:txBody>
                  <a:tcPr marL="831" marR="831" marT="831" marB="0" anchor="ctr"/>
                </a:tc>
                <a:tc>
                  <a:txBody>
                    <a:bodyPr/>
                    <a:lstStyle/>
                    <a:p>
                      <a:pPr algn="ctr" fontAlgn="ctr"/>
                      <a:r>
                        <a:rPr lang="en-IN" sz="800" u="none" strike="noStrike" dirty="0">
                          <a:effectLst/>
                        </a:rPr>
                        <a:t>2</a:t>
                      </a:r>
                      <a:endParaRPr lang="en-IN" sz="800" b="0" i="0" u="none" strike="noStrike" dirty="0">
                        <a:solidFill>
                          <a:srgbClr val="000000"/>
                        </a:solidFill>
                        <a:effectLst/>
                        <a:latin typeface="Calibri" panose="020F0502020204030204" pitchFamily="34" charset="0"/>
                      </a:endParaRPr>
                    </a:p>
                  </a:txBody>
                  <a:tcPr marL="831" marR="831" marT="831" marB="0" anchor="ctr"/>
                </a:tc>
                <a:extLst>
                  <a:ext uri="{0D108BD9-81ED-4DB2-BD59-A6C34878D82A}">
                    <a16:rowId xmlns:a16="http://schemas.microsoft.com/office/drawing/2014/main" xmlns="" val="2845364187"/>
                  </a:ext>
                </a:extLst>
              </a:tr>
              <a:tr h="48191">
                <a:tc vMerge="1">
                  <a:txBody>
                    <a:bodyPr/>
                    <a:lstStyle/>
                    <a:p>
                      <a:endParaRPr lang="en-IN"/>
                    </a:p>
                  </a:txBody>
                  <a:tcPr/>
                </a:tc>
                <a:tc vMerge="1">
                  <a:txBody>
                    <a:bodyPr/>
                    <a:lstStyle/>
                    <a:p>
                      <a:endParaRPr lang="en-IN"/>
                    </a:p>
                  </a:txBody>
                  <a:tcPr/>
                </a:tc>
                <a:tc vMerge="1">
                  <a:txBody>
                    <a:bodyPr/>
                    <a:lstStyle/>
                    <a:p>
                      <a:pPr algn="l" fontAlgn="ctr"/>
                      <a:endParaRPr lang="en-US" sz="700" b="0" i="0" u="none" strike="noStrike" dirty="0">
                        <a:solidFill>
                          <a:srgbClr val="000000"/>
                        </a:solidFill>
                        <a:effectLst/>
                        <a:latin typeface="Calibri" panose="020F0502020204030204" pitchFamily="34" charset="0"/>
                      </a:endParaRPr>
                    </a:p>
                  </a:txBody>
                  <a:tcPr marL="831" marR="831" marT="831" marB="0" anchor="ctr"/>
                </a:tc>
                <a:tc vMerge="1">
                  <a:txBody>
                    <a:bodyPr/>
                    <a:lstStyle/>
                    <a:p>
                      <a:pPr algn="l" fontAlgn="ctr"/>
                      <a:endParaRPr lang="en-US" sz="700" b="0" i="0" u="none" strike="noStrike" dirty="0">
                        <a:solidFill>
                          <a:srgbClr val="000000"/>
                        </a:solidFill>
                        <a:effectLst/>
                        <a:latin typeface="Calibri" panose="020F0502020204030204" pitchFamily="34" charset="0"/>
                      </a:endParaRPr>
                    </a:p>
                  </a:txBody>
                  <a:tcPr marL="831" marR="831" marT="831" marB="0" anchor="ctr"/>
                </a:tc>
                <a:tc>
                  <a:txBody>
                    <a:bodyPr/>
                    <a:lstStyle/>
                    <a:p>
                      <a:pPr algn="ctr" fontAlgn="ctr"/>
                      <a:r>
                        <a:rPr lang="en-US" sz="800" u="none" strike="noStrike">
                          <a:effectLst/>
                        </a:rPr>
                        <a:t>OP-118 From 11/02/2019 to 10/03/2019</a:t>
                      </a:r>
                      <a:endParaRPr lang="en-US" sz="800" b="0" i="0" u="none" strike="noStrike">
                        <a:solidFill>
                          <a:srgbClr val="000000"/>
                        </a:solidFill>
                        <a:effectLst/>
                        <a:latin typeface="Calibri" panose="020F0502020204030204" pitchFamily="34" charset="0"/>
                      </a:endParaRPr>
                    </a:p>
                  </a:txBody>
                  <a:tcPr marL="831" marR="831" marT="831" marB="0" anchor="ctr"/>
                </a:tc>
                <a:tc>
                  <a:txBody>
                    <a:bodyPr/>
                    <a:lstStyle/>
                    <a:p>
                      <a:pPr algn="ctr" fontAlgn="ctr"/>
                      <a:r>
                        <a:rPr lang="en-IN" sz="800" u="none" strike="noStrike" dirty="0">
                          <a:effectLst/>
                        </a:rPr>
                        <a:t>2</a:t>
                      </a:r>
                      <a:endParaRPr lang="en-IN" sz="800" b="0" i="0" u="none" strike="noStrike" dirty="0">
                        <a:solidFill>
                          <a:srgbClr val="000000"/>
                        </a:solidFill>
                        <a:effectLst/>
                        <a:latin typeface="Calibri" panose="020F0502020204030204" pitchFamily="34" charset="0"/>
                      </a:endParaRPr>
                    </a:p>
                  </a:txBody>
                  <a:tcPr marL="831" marR="831" marT="831" marB="0" anchor="ctr"/>
                </a:tc>
                <a:extLst>
                  <a:ext uri="{0D108BD9-81ED-4DB2-BD59-A6C34878D82A}">
                    <a16:rowId xmlns:a16="http://schemas.microsoft.com/office/drawing/2014/main" xmlns="" val="1853695162"/>
                  </a:ext>
                </a:extLst>
              </a:tr>
              <a:tr h="48191">
                <a:tc rowSpan="4">
                  <a:txBody>
                    <a:bodyPr/>
                    <a:lstStyle/>
                    <a:p>
                      <a:pPr algn="ctr" fontAlgn="ctr"/>
                      <a:r>
                        <a:rPr lang="en-IN" sz="800" u="none" strike="noStrike" dirty="0">
                          <a:effectLst/>
                        </a:rPr>
                        <a:t>16</a:t>
                      </a:r>
                      <a:endParaRPr lang="en-IN" sz="800" b="0" i="0" u="none" strike="noStrike" dirty="0">
                        <a:solidFill>
                          <a:srgbClr val="000000"/>
                        </a:solidFill>
                        <a:effectLst/>
                        <a:latin typeface="Calibri" panose="020F0502020204030204" pitchFamily="34" charset="0"/>
                      </a:endParaRPr>
                    </a:p>
                  </a:txBody>
                  <a:tcPr marL="831" marR="831" marT="831" marB="0" anchor="ctr"/>
                </a:tc>
                <a:tc rowSpan="4">
                  <a:txBody>
                    <a:bodyPr/>
                    <a:lstStyle/>
                    <a:p>
                      <a:pPr algn="ctr" fontAlgn="ctr"/>
                      <a:r>
                        <a:rPr lang="en-IN" sz="800" u="none" strike="noStrike" dirty="0">
                          <a:effectLst/>
                        </a:rPr>
                        <a:t>Prof. Yogesh Jogsan</a:t>
                      </a:r>
                      <a:endParaRPr lang="en-IN" sz="800" b="0" i="0" u="none" strike="noStrike" dirty="0">
                        <a:solidFill>
                          <a:srgbClr val="000000"/>
                        </a:solidFill>
                        <a:effectLst/>
                        <a:latin typeface="Calibri" panose="020F0502020204030204" pitchFamily="34" charset="0"/>
                      </a:endParaRPr>
                    </a:p>
                  </a:txBody>
                  <a:tcPr marL="831" marR="831" marT="831" marB="0" anchor="ctr"/>
                </a:tc>
                <a:tc rowSpan="4">
                  <a:txBody>
                    <a:bodyPr/>
                    <a:lstStyle/>
                    <a:p>
                      <a:pPr algn="ctr" fontAlgn="ctr"/>
                      <a:r>
                        <a:rPr lang="en-US" sz="800" b="0" u="none" strike="noStrike" dirty="0">
                          <a:solidFill>
                            <a:srgbClr val="000000"/>
                          </a:solidFill>
                          <a:effectLst/>
                        </a:rPr>
                        <a:t>Student Diversity and inclusive</a:t>
                      </a:r>
                      <a:endParaRPr lang="en-US" sz="800" b="0" i="0" u="none" strike="noStrike" dirty="0">
                        <a:solidFill>
                          <a:srgbClr val="000000"/>
                        </a:solidFill>
                        <a:effectLst/>
                        <a:latin typeface="Calibri" panose="020F0502020204030204" pitchFamily="34" charset="0"/>
                      </a:endParaRPr>
                    </a:p>
                  </a:txBody>
                  <a:tcPr marL="831" marR="831" marT="831" marB="0" anchor="ctr"/>
                </a:tc>
                <a:tc rowSpan="4">
                  <a:txBody>
                    <a:bodyPr/>
                    <a:lstStyle/>
                    <a:p>
                      <a:pPr algn="ctr" fontAlgn="ctr"/>
                      <a:r>
                        <a:rPr lang="en-US" sz="800" b="0" u="none" strike="noStrike" dirty="0">
                          <a:solidFill>
                            <a:srgbClr val="000000"/>
                          </a:solidFill>
                          <a:effectLst/>
                        </a:rPr>
                        <a:t>Dept. of Psychology, Saurashtra University, Rajkot</a:t>
                      </a:r>
                      <a:endParaRPr lang="en-US" sz="800" b="0" i="0" u="none" strike="noStrike" dirty="0">
                        <a:solidFill>
                          <a:srgbClr val="000000"/>
                        </a:solidFill>
                        <a:effectLst/>
                        <a:latin typeface="Calibri" panose="020F0502020204030204" pitchFamily="34" charset="0"/>
                      </a:endParaRPr>
                    </a:p>
                  </a:txBody>
                  <a:tcPr marL="831" marR="831" marT="831" marB="0" anchor="ctr"/>
                </a:tc>
                <a:tc>
                  <a:txBody>
                    <a:bodyPr/>
                    <a:lstStyle/>
                    <a:p>
                      <a:pPr algn="ctr" fontAlgn="ctr"/>
                      <a:r>
                        <a:rPr lang="en-US" sz="800" u="none" strike="noStrike">
                          <a:effectLst/>
                        </a:rPr>
                        <a:t>FIP-130 From 26/02/2024 to 23/03/2024</a:t>
                      </a:r>
                      <a:endParaRPr lang="en-US" sz="800" b="0" i="0" u="none" strike="noStrike">
                        <a:solidFill>
                          <a:srgbClr val="000000"/>
                        </a:solidFill>
                        <a:effectLst/>
                        <a:latin typeface="Calibri" panose="020F0502020204030204" pitchFamily="34" charset="0"/>
                      </a:endParaRPr>
                    </a:p>
                  </a:txBody>
                  <a:tcPr marL="831" marR="831" marT="831" marB="0" anchor="ctr"/>
                </a:tc>
                <a:tc>
                  <a:txBody>
                    <a:bodyPr/>
                    <a:lstStyle/>
                    <a:p>
                      <a:pPr algn="ctr" fontAlgn="ctr"/>
                      <a:r>
                        <a:rPr lang="en-IN" sz="800" u="none" strike="noStrike" dirty="0">
                          <a:effectLst/>
                        </a:rPr>
                        <a:t>2</a:t>
                      </a:r>
                      <a:endParaRPr lang="en-IN" sz="800" b="0" i="0" u="none" strike="noStrike" dirty="0">
                        <a:solidFill>
                          <a:srgbClr val="000000"/>
                        </a:solidFill>
                        <a:effectLst/>
                        <a:latin typeface="Calibri" panose="020F0502020204030204" pitchFamily="34" charset="0"/>
                      </a:endParaRPr>
                    </a:p>
                  </a:txBody>
                  <a:tcPr marL="831" marR="831" marT="831" marB="0" anchor="ctr"/>
                </a:tc>
                <a:extLst>
                  <a:ext uri="{0D108BD9-81ED-4DB2-BD59-A6C34878D82A}">
                    <a16:rowId xmlns:a16="http://schemas.microsoft.com/office/drawing/2014/main" xmlns="" val="859003273"/>
                  </a:ext>
                </a:extLst>
              </a:tr>
              <a:tr h="45699">
                <a:tc vMerge="1">
                  <a:txBody>
                    <a:bodyPr/>
                    <a:lstStyle/>
                    <a:p>
                      <a:endParaRPr lang="en-IN"/>
                    </a:p>
                  </a:txBody>
                  <a:tcPr/>
                </a:tc>
                <a:tc vMerge="1">
                  <a:txBody>
                    <a:bodyPr/>
                    <a:lstStyle/>
                    <a:p>
                      <a:endParaRPr lang="en-IN"/>
                    </a:p>
                  </a:txBody>
                  <a:tcPr/>
                </a:tc>
                <a:tc vMerge="1">
                  <a:txBody>
                    <a:bodyPr/>
                    <a:lstStyle/>
                    <a:p>
                      <a:pPr algn="l" fontAlgn="ctr"/>
                      <a:endParaRPr lang="en-IN" sz="700" b="0" i="0" u="none" strike="noStrike">
                        <a:solidFill>
                          <a:srgbClr val="000000"/>
                        </a:solidFill>
                        <a:effectLst/>
                        <a:latin typeface="Calibri" panose="020F0502020204030204" pitchFamily="34" charset="0"/>
                      </a:endParaRPr>
                    </a:p>
                  </a:txBody>
                  <a:tcPr marL="831" marR="831" marT="831" marB="0" anchor="ctr"/>
                </a:tc>
                <a:tc vMerge="1">
                  <a:txBody>
                    <a:bodyPr/>
                    <a:lstStyle/>
                    <a:p>
                      <a:pPr algn="l" fontAlgn="ctr"/>
                      <a:endParaRPr lang="en-IN" sz="700" b="0" i="0" u="none" strike="noStrike">
                        <a:solidFill>
                          <a:srgbClr val="000000"/>
                        </a:solidFill>
                        <a:effectLst/>
                        <a:latin typeface="Calibri" panose="020F0502020204030204" pitchFamily="34" charset="0"/>
                      </a:endParaRPr>
                    </a:p>
                  </a:txBody>
                  <a:tcPr marL="831" marR="831" marT="831" marB="0" anchor="ctr"/>
                </a:tc>
                <a:tc>
                  <a:txBody>
                    <a:bodyPr/>
                    <a:lstStyle/>
                    <a:p>
                      <a:pPr algn="ctr" fontAlgn="ctr"/>
                      <a:r>
                        <a:rPr lang="en-IN" sz="800" u="none" strike="noStrike">
                          <a:effectLst/>
                        </a:rPr>
                        <a:t> </a:t>
                      </a:r>
                      <a:endParaRPr lang="en-IN" sz="800" b="0" i="0" u="none" strike="noStrike">
                        <a:solidFill>
                          <a:srgbClr val="000000"/>
                        </a:solidFill>
                        <a:effectLst/>
                        <a:latin typeface="Calibri" panose="020F0502020204030204" pitchFamily="34" charset="0"/>
                      </a:endParaRPr>
                    </a:p>
                  </a:txBody>
                  <a:tcPr marL="831" marR="831" marT="831" marB="0" anchor="ctr"/>
                </a:tc>
                <a:tc>
                  <a:txBody>
                    <a:bodyPr/>
                    <a:lstStyle/>
                    <a:p>
                      <a:pPr algn="ctr" fontAlgn="ctr"/>
                      <a:r>
                        <a:rPr lang="en-IN" sz="800" u="none" strike="noStrike" dirty="0">
                          <a:effectLst/>
                        </a:rPr>
                        <a:t>2</a:t>
                      </a:r>
                      <a:endParaRPr lang="en-IN" sz="800" b="0" i="0" u="none" strike="noStrike" dirty="0">
                        <a:solidFill>
                          <a:srgbClr val="000000"/>
                        </a:solidFill>
                        <a:effectLst/>
                        <a:latin typeface="Calibri" panose="020F0502020204030204" pitchFamily="34" charset="0"/>
                      </a:endParaRPr>
                    </a:p>
                  </a:txBody>
                  <a:tcPr marL="831" marR="831" marT="831" marB="0" anchor="ctr"/>
                </a:tc>
                <a:extLst>
                  <a:ext uri="{0D108BD9-81ED-4DB2-BD59-A6C34878D82A}">
                    <a16:rowId xmlns:a16="http://schemas.microsoft.com/office/drawing/2014/main" xmlns="" val="3200142316"/>
                  </a:ext>
                </a:extLst>
              </a:tr>
              <a:tr h="44037">
                <a:tc vMerge="1">
                  <a:txBody>
                    <a:bodyPr/>
                    <a:lstStyle/>
                    <a:p>
                      <a:endParaRPr lang="en-IN"/>
                    </a:p>
                  </a:txBody>
                  <a:tcPr/>
                </a:tc>
                <a:tc vMerge="1">
                  <a:txBody>
                    <a:bodyPr/>
                    <a:lstStyle/>
                    <a:p>
                      <a:endParaRPr lang="en-IN"/>
                    </a:p>
                  </a:txBody>
                  <a:tcPr/>
                </a:tc>
                <a:tc vMerge="1">
                  <a:txBody>
                    <a:bodyPr/>
                    <a:lstStyle/>
                    <a:p>
                      <a:pPr algn="l" fontAlgn="ctr"/>
                      <a:endParaRPr lang="en-US" sz="700" b="0" i="0" u="none" strike="noStrike" dirty="0">
                        <a:solidFill>
                          <a:srgbClr val="000000"/>
                        </a:solidFill>
                        <a:effectLst/>
                        <a:latin typeface="Calibri" panose="020F0502020204030204" pitchFamily="34" charset="0"/>
                      </a:endParaRPr>
                    </a:p>
                  </a:txBody>
                  <a:tcPr marL="831" marR="831" marT="831" marB="0" anchor="ctr"/>
                </a:tc>
                <a:tc vMerge="1">
                  <a:txBody>
                    <a:bodyPr/>
                    <a:lstStyle/>
                    <a:p>
                      <a:pPr algn="l" fontAlgn="ctr"/>
                      <a:endParaRPr lang="en-US" sz="700" b="0" i="0" u="none" strike="noStrike" dirty="0">
                        <a:solidFill>
                          <a:srgbClr val="000000"/>
                        </a:solidFill>
                        <a:effectLst/>
                        <a:latin typeface="Calibri" panose="020F0502020204030204" pitchFamily="34" charset="0"/>
                      </a:endParaRPr>
                    </a:p>
                  </a:txBody>
                  <a:tcPr marL="831" marR="831" marT="831" marB="0" anchor="ctr"/>
                </a:tc>
                <a:tc>
                  <a:txBody>
                    <a:bodyPr/>
                    <a:lstStyle/>
                    <a:p>
                      <a:pPr algn="ctr" fontAlgn="ctr"/>
                      <a:r>
                        <a:rPr lang="en-US" sz="800" u="none" strike="noStrike" dirty="0">
                          <a:effectLst/>
                        </a:rPr>
                        <a:t>FIP-127 From 16/05/2022 to 11/06/2022</a:t>
                      </a:r>
                      <a:endParaRPr lang="en-US" sz="800" b="0" i="0" u="none" strike="noStrike" dirty="0">
                        <a:solidFill>
                          <a:srgbClr val="000000"/>
                        </a:solidFill>
                        <a:effectLst/>
                        <a:latin typeface="Calibri" panose="020F0502020204030204" pitchFamily="34" charset="0"/>
                      </a:endParaRPr>
                    </a:p>
                  </a:txBody>
                  <a:tcPr marL="831" marR="831" marT="831" marB="0" anchor="ctr"/>
                </a:tc>
                <a:tc>
                  <a:txBody>
                    <a:bodyPr/>
                    <a:lstStyle/>
                    <a:p>
                      <a:pPr algn="ctr" fontAlgn="ctr"/>
                      <a:r>
                        <a:rPr lang="en-IN" sz="800" u="none" strike="noStrike" dirty="0">
                          <a:effectLst/>
                        </a:rPr>
                        <a:t>2</a:t>
                      </a:r>
                      <a:endParaRPr lang="en-IN" sz="800" b="0" i="0" u="none" strike="noStrike" dirty="0">
                        <a:solidFill>
                          <a:srgbClr val="000000"/>
                        </a:solidFill>
                        <a:effectLst/>
                        <a:latin typeface="Calibri" panose="020F0502020204030204" pitchFamily="34" charset="0"/>
                      </a:endParaRPr>
                    </a:p>
                  </a:txBody>
                  <a:tcPr marL="831" marR="831" marT="831" marB="0" anchor="ctr"/>
                </a:tc>
                <a:extLst>
                  <a:ext uri="{0D108BD9-81ED-4DB2-BD59-A6C34878D82A}">
                    <a16:rowId xmlns:a16="http://schemas.microsoft.com/office/drawing/2014/main" xmlns="" val="1133279242"/>
                  </a:ext>
                </a:extLst>
              </a:tr>
              <a:tr h="65640">
                <a:tc vMerge="1">
                  <a:txBody>
                    <a:bodyPr/>
                    <a:lstStyle/>
                    <a:p>
                      <a:endParaRPr lang="en-IN"/>
                    </a:p>
                  </a:txBody>
                  <a:tcPr/>
                </a:tc>
                <a:tc vMerge="1">
                  <a:txBody>
                    <a:bodyPr/>
                    <a:lstStyle/>
                    <a:p>
                      <a:endParaRPr lang="en-IN"/>
                    </a:p>
                  </a:txBody>
                  <a:tcPr/>
                </a:tc>
                <a:tc vMerge="1">
                  <a:txBody>
                    <a:bodyPr/>
                    <a:lstStyle/>
                    <a:p>
                      <a:pPr algn="l" fontAlgn="ctr"/>
                      <a:endParaRPr lang="en-IN" sz="700" b="0" i="0" u="none" strike="noStrike" dirty="0">
                        <a:solidFill>
                          <a:srgbClr val="000000"/>
                        </a:solidFill>
                        <a:effectLst/>
                        <a:latin typeface="Calibri" panose="020F0502020204030204" pitchFamily="34" charset="0"/>
                      </a:endParaRPr>
                    </a:p>
                  </a:txBody>
                  <a:tcPr marL="831" marR="831" marT="831" marB="0" anchor="ctr"/>
                </a:tc>
                <a:tc vMerge="1">
                  <a:txBody>
                    <a:bodyPr/>
                    <a:lstStyle/>
                    <a:p>
                      <a:pPr algn="l" fontAlgn="ctr"/>
                      <a:endParaRPr lang="en-IN" sz="700" b="0" i="0" u="none" strike="noStrike" dirty="0">
                        <a:solidFill>
                          <a:srgbClr val="000000"/>
                        </a:solidFill>
                        <a:effectLst/>
                        <a:latin typeface="Calibri" panose="020F0502020204030204" pitchFamily="34" charset="0"/>
                      </a:endParaRPr>
                    </a:p>
                  </a:txBody>
                  <a:tcPr marL="831" marR="831" marT="831" marB="0" anchor="ctr"/>
                </a:tc>
                <a:tc>
                  <a:txBody>
                    <a:bodyPr/>
                    <a:lstStyle/>
                    <a:p>
                      <a:pPr algn="ctr" fontAlgn="ctr"/>
                      <a:r>
                        <a:rPr lang="en-IN" sz="800" u="none" strike="noStrike">
                          <a:effectLst/>
                        </a:rPr>
                        <a:t> </a:t>
                      </a:r>
                      <a:endParaRPr lang="en-IN" sz="800" b="0" i="0" u="none" strike="noStrike">
                        <a:solidFill>
                          <a:srgbClr val="000000"/>
                        </a:solidFill>
                        <a:effectLst/>
                        <a:latin typeface="Calibri" panose="020F0502020204030204" pitchFamily="34" charset="0"/>
                      </a:endParaRPr>
                    </a:p>
                  </a:txBody>
                  <a:tcPr marL="831" marR="831" marT="831" marB="0" anchor="ctr"/>
                </a:tc>
                <a:tc>
                  <a:txBody>
                    <a:bodyPr/>
                    <a:lstStyle/>
                    <a:p>
                      <a:pPr algn="ctr" fontAlgn="ctr"/>
                      <a:r>
                        <a:rPr lang="en-IN" sz="800" u="none" strike="noStrike" dirty="0">
                          <a:effectLst/>
                        </a:rPr>
                        <a:t>2</a:t>
                      </a:r>
                      <a:endParaRPr lang="en-IN" sz="800" b="0" i="0" u="none" strike="noStrike" dirty="0">
                        <a:solidFill>
                          <a:srgbClr val="000000"/>
                        </a:solidFill>
                        <a:effectLst/>
                        <a:latin typeface="Calibri" panose="020F0502020204030204" pitchFamily="34" charset="0"/>
                      </a:endParaRPr>
                    </a:p>
                  </a:txBody>
                  <a:tcPr marL="831" marR="831" marT="831" marB="0" anchor="ctr"/>
                </a:tc>
                <a:extLst>
                  <a:ext uri="{0D108BD9-81ED-4DB2-BD59-A6C34878D82A}">
                    <a16:rowId xmlns:a16="http://schemas.microsoft.com/office/drawing/2014/main" xmlns="" val="3596570681"/>
                  </a:ext>
                </a:extLst>
              </a:tr>
            </a:tbl>
          </a:graphicData>
        </a:graphic>
      </p:graphicFrame>
    </p:spTree>
    <p:extLst>
      <p:ext uri="{BB962C8B-B14F-4D97-AF65-F5344CB8AC3E}">
        <p14:creationId xmlns:p14="http://schemas.microsoft.com/office/powerpoint/2010/main" xmlns="" val="26184554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2248</TotalTime>
  <Words>3155</Words>
  <Application>Microsoft Office PowerPoint</Application>
  <PresentationFormat>Custom</PresentationFormat>
  <Paragraphs>875</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Integral</vt:lpstr>
      <vt:lpstr>Malaviya Mission Teacher Training Programme (MMTTP)</vt:lpstr>
      <vt:lpstr>Programme Overview</vt:lpstr>
      <vt:lpstr>Financial Utilisation </vt:lpstr>
      <vt:lpstr>Outreach &amp; Dissemination Efforts </vt:lpstr>
      <vt:lpstr>Outreach &amp; Dissemination Efforts </vt:lpstr>
      <vt:lpstr>Best Practices </vt:lpstr>
      <vt:lpstr>Challenges (if any)</vt:lpstr>
      <vt:lpstr> Follow-up with Beneficiaries, Feedback  &amp; Impact Assessment  </vt:lpstr>
      <vt:lpstr>Slide 9</vt:lpstr>
      <vt:lpstr>Slide 10</vt:lpstr>
      <vt:lpstr>Resource Persons (Refresher Course) </vt:lpstr>
      <vt:lpstr>Slide 12</vt:lpstr>
      <vt:lpstr>Slide 13</vt:lpstr>
      <vt:lpstr>Pedagogy Used </vt:lpstr>
      <vt:lpstr>Broad Programme Overview </vt:lpstr>
      <vt:lpstr>Testimonials from Participants </vt:lpstr>
      <vt:lpstr>Testimonials from Participants </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Malaviya Mission Teacher Training Programme (MMTTP)</dc:title>
  <dc:creator>a329vm24@outlook.com</dc:creator>
  <cp:lastModifiedBy>ASC</cp:lastModifiedBy>
  <cp:revision>34</cp:revision>
  <dcterms:created xsi:type="dcterms:W3CDTF">2025-02-04T05:21:08Z</dcterms:created>
  <dcterms:modified xsi:type="dcterms:W3CDTF">2025-10-14T12:22:12Z</dcterms:modified>
</cp:coreProperties>
</file>